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Lora" charset="1" panose="00000500000000000000"/>
      <p:regular r:id="rId10"/>
    </p:embeddedFont>
    <p:embeddedFont>
      <p:font typeface="Lora Bold" charset="1" panose="00000800000000000000"/>
      <p:regular r:id="rId11"/>
    </p:embeddedFont>
    <p:embeddedFont>
      <p:font typeface="Lora Italics" charset="1" panose="00000500000000000000"/>
      <p:regular r:id="rId12"/>
    </p:embeddedFont>
    <p:embeddedFont>
      <p:font typeface="Lora Bold Italics" charset="1" panose="00000800000000000000"/>
      <p:regular r:id="rId13"/>
    </p:embeddedFont>
    <p:embeddedFont>
      <p:font typeface="Arimo" charset="1" panose="020B0604020202020204"/>
      <p:regular r:id="rId14"/>
    </p:embeddedFont>
    <p:embeddedFont>
      <p:font typeface="Arimo Bold" charset="1" panose="020B0704020202020204"/>
      <p:regular r:id="rId15"/>
    </p:embeddedFont>
    <p:embeddedFont>
      <p:font typeface="Arimo Italics" charset="1" panose="020B0604020202090204"/>
      <p:regular r:id="rId16"/>
    </p:embeddedFont>
    <p:embeddedFont>
      <p:font typeface="Arimo Bold Italics" charset="1" panose="020B0704020202090204"/>
      <p:regular r:id="rId17"/>
    </p:embeddedFont>
    <p:embeddedFont>
      <p:font typeface="Arial" charset="1" panose="020B0502020202020204"/>
      <p:regular r:id="rId18"/>
    </p:embeddedFont>
    <p:embeddedFont>
      <p:font typeface="Arial Bold" charset="1" panose="020B0802020202020204"/>
      <p:regular r:id="rId19"/>
    </p:embeddedFont>
    <p:embeddedFont>
      <p:font typeface="Arial Italics" charset="1" panose="020B0502020202090204"/>
      <p:regular r:id="rId20"/>
    </p:embeddedFont>
    <p:embeddedFont>
      <p:font typeface="Arial Bold Italics" charset="1" panose="020B08020202020902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Telegraf" charset="1" panose="00000500000000000000"/>
      <p:regular r:id="rId28"/>
    </p:embeddedFont>
    <p:embeddedFont>
      <p:font typeface="Telegraf Bold" charset="1" panose="00000800000000000000"/>
      <p:regular r:id="rId29"/>
    </p:embeddedFont>
    <p:embeddedFont>
      <p:font typeface="Telegraf Extra-Light" charset="1" panose="00000300000000000000"/>
      <p:regular r:id="rId30"/>
    </p:embeddedFont>
    <p:embeddedFont>
      <p:font typeface="Telegraf Medium" charset="1" panose="00000600000000000000"/>
      <p:regular r:id="rId31"/>
    </p:embeddedFont>
    <p:embeddedFont>
      <p:font typeface="Telegraf Ultra-Bold" charset="1" panose="00000900000000000000"/>
      <p:regular r:id="rId32"/>
    </p:embeddedFont>
    <p:embeddedFont>
      <p:font typeface="Telegraf Heavy"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3.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jpe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27.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292591">
            <a:off x="-2928293" y="-962275"/>
            <a:ext cx="16029910" cy="13377688"/>
          </a:xfrm>
          <a:custGeom>
            <a:avLst/>
            <a:gdLst/>
            <a:ahLst/>
            <a:cxnLst/>
            <a:rect r="r" b="b" t="t" l="l"/>
            <a:pathLst>
              <a:path h="13377688" w="16029910">
                <a:moveTo>
                  <a:pt x="0" y="0"/>
                </a:moveTo>
                <a:lnTo>
                  <a:pt x="16029909" y="0"/>
                </a:lnTo>
                <a:lnTo>
                  <a:pt x="16029909" y="13377688"/>
                </a:lnTo>
                <a:lnTo>
                  <a:pt x="0" y="13377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28700" y="2039367"/>
            <a:ext cx="6208292" cy="6208267"/>
            <a:chOff x="0" y="0"/>
            <a:chExt cx="6350000" cy="6349975"/>
          </a:xfrm>
        </p:grpSpPr>
        <p:sp>
          <p:nvSpPr>
            <p:cNvPr name="Freeform 4" id="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0" r="0" b="0"/>
              </a:stretch>
            </a:blipFill>
          </p:spPr>
        </p:sp>
      </p:grpSp>
      <p:sp>
        <p:nvSpPr>
          <p:cNvPr name="TextBox 5" id="5"/>
          <p:cNvSpPr txBox="true"/>
          <p:nvPr/>
        </p:nvSpPr>
        <p:spPr>
          <a:xfrm rot="0">
            <a:off x="8474326" y="4116749"/>
            <a:ext cx="9813674" cy="1528877"/>
          </a:xfrm>
          <a:prstGeom prst="rect">
            <a:avLst/>
          </a:prstGeom>
        </p:spPr>
        <p:txBody>
          <a:bodyPr anchor="t" rtlCol="false" tIns="0" lIns="0" bIns="0" rIns="0">
            <a:spAutoFit/>
          </a:bodyPr>
          <a:lstStyle/>
          <a:p>
            <a:pPr marL="0" indent="0" lvl="0">
              <a:lnSpc>
                <a:spcPts val="10817"/>
              </a:lnSpc>
            </a:pPr>
            <a:r>
              <a:rPr lang="en-US" sz="10817" spc="-216">
                <a:solidFill>
                  <a:srgbClr val="FFFFFF"/>
                </a:solidFill>
                <a:latin typeface="Telegraf Medium"/>
              </a:rPr>
              <a:t>JurisDictionary</a:t>
            </a:r>
          </a:p>
        </p:txBody>
      </p:sp>
      <p:sp>
        <p:nvSpPr>
          <p:cNvPr name="TextBox 6" id="6"/>
          <p:cNvSpPr txBox="true"/>
          <p:nvPr/>
        </p:nvSpPr>
        <p:spPr>
          <a:xfrm rot="0">
            <a:off x="8474326" y="5569426"/>
            <a:ext cx="8367192" cy="696075"/>
          </a:xfrm>
          <a:prstGeom prst="rect">
            <a:avLst/>
          </a:prstGeom>
        </p:spPr>
        <p:txBody>
          <a:bodyPr anchor="t" rtlCol="false" tIns="0" lIns="0" bIns="0" rIns="0">
            <a:spAutoFit/>
          </a:bodyPr>
          <a:lstStyle/>
          <a:p>
            <a:pPr algn="ctr">
              <a:lnSpc>
                <a:spcPts val="5698"/>
              </a:lnSpc>
            </a:pPr>
            <a:r>
              <a:rPr lang="en-US" sz="4070">
                <a:solidFill>
                  <a:srgbClr val="FFFFFF"/>
                </a:solidFill>
                <a:latin typeface="Canva Sans Bold"/>
              </a:rPr>
              <a:t>Where advocate meets algorithm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98777" y="8911859"/>
            <a:ext cx="525350" cy="269337"/>
          </a:xfrm>
          <a:custGeom>
            <a:avLst/>
            <a:gdLst/>
            <a:ahLst/>
            <a:cxnLst/>
            <a:rect r="r" b="b" t="t" l="l"/>
            <a:pathLst>
              <a:path h="269337" w="525350">
                <a:moveTo>
                  <a:pt x="0" y="0"/>
                </a:moveTo>
                <a:lnTo>
                  <a:pt x="525350" y="0"/>
                </a:lnTo>
                <a:lnTo>
                  <a:pt x="525350" y="269337"/>
                </a:lnTo>
                <a:lnTo>
                  <a:pt x="0" y="269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6004" y="7158909"/>
            <a:ext cx="7315200" cy="3351692"/>
          </a:xfrm>
          <a:custGeom>
            <a:avLst/>
            <a:gdLst/>
            <a:ahLst/>
            <a:cxnLst/>
            <a:rect r="r" b="b" t="t" l="l"/>
            <a:pathLst>
              <a:path h="3351692" w="7315200">
                <a:moveTo>
                  <a:pt x="0" y="0"/>
                </a:moveTo>
                <a:lnTo>
                  <a:pt x="7315200" y="0"/>
                </a:lnTo>
                <a:lnTo>
                  <a:pt x="7315200" y="3351692"/>
                </a:lnTo>
                <a:lnTo>
                  <a:pt x="0" y="33516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97192" y="1897413"/>
            <a:ext cx="3395057" cy="845678"/>
          </a:xfrm>
          <a:custGeom>
            <a:avLst/>
            <a:gdLst/>
            <a:ahLst/>
            <a:cxnLst/>
            <a:rect r="r" b="b" t="t" l="l"/>
            <a:pathLst>
              <a:path h="845678" w="3395057">
                <a:moveTo>
                  <a:pt x="0" y="0"/>
                </a:moveTo>
                <a:lnTo>
                  <a:pt x="3395057" y="0"/>
                </a:lnTo>
                <a:lnTo>
                  <a:pt x="3395057" y="845677"/>
                </a:lnTo>
                <a:lnTo>
                  <a:pt x="0" y="8456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648366" y="2002188"/>
            <a:ext cx="8117205" cy="8117205"/>
            <a:chOff x="0" y="0"/>
            <a:chExt cx="3282950" cy="3282950"/>
          </a:xfrm>
        </p:grpSpPr>
        <p:sp>
          <p:nvSpPr>
            <p:cNvPr name="Freeform 6" id="6"/>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8"/>
              <a:stretch>
                <a:fillRect l="0" t="-1618" r="0" b="-1618"/>
              </a:stretch>
            </a:blipFill>
          </p:spPr>
        </p:sp>
      </p:grpSp>
      <p:sp>
        <p:nvSpPr>
          <p:cNvPr name="TextBox 7" id="7"/>
          <p:cNvSpPr txBox="true"/>
          <p:nvPr/>
        </p:nvSpPr>
        <p:spPr>
          <a:xfrm rot="0">
            <a:off x="1028700" y="941705"/>
            <a:ext cx="10841634" cy="796925"/>
          </a:xfrm>
          <a:prstGeom prst="rect">
            <a:avLst/>
          </a:prstGeom>
        </p:spPr>
        <p:txBody>
          <a:bodyPr anchor="t" rtlCol="false" tIns="0" lIns="0" bIns="0" rIns="0">
            <a:spAutoFit/>
          </a:bodyPr>
          <a:lstStyle/>
          <a:p>
            <a:pPr algn="just" marL="0" indent="0" lvl="0">
              <a:lnSpc>
                <a:spcPts val="5499"/>
              </a:lnSpc>
            </a:pPr>
            <a:r>
              <a:rPr lang="en-US" sz="5499" spc="-109">
                <a:solidFill>
                  <a:srgbClr val="FFFFFF"/>
                </a:solidFill>
                <a:latin typeface="Telegraf Medium"/>
              </a:rPr>
              <a:t>User Interface using StreamLit</a:t>
            </a:r>
          </a:p>
        </p:txBody>
      </p:sp>
      <p:sp>
        <p:nvSpPr>
          <p:cNvPr name="TextBox 8" id="8"/>
          <p:cNvSpPr txBox="true"/>
          <p:nvPr/>
        </p:nvSpPr>
        <p:spPr>
          <a:xfrm rot="0">
            <a:off x="9130476" y="2577688"/>
            <a:ext cx="8128824" cy="2410968"/>
          </a:xfrm>
          <a:prstGeom prst="rect">
            <a:avLst/>
          </a:prstGeom>
        </p:spPr>
        <p:txBody>
          <a:bodyPr anchor="t" rtlCol="false" tIns="0" lIns="0" bIns="0" rIns="0">
            <a:spAutoFit/>
          </a:bodyPr>
          <a:lstStyle/>
          <a:p>
            <a:pPr marL="777240" indent="-388620" lvl="1">
              <a:lnSpc>
                <a:spcPts val="6336"/>
              </a:lnSpc>
              <a:buFont typeface="Arial"/>
              <a:buChar char="•"/>
            </a:pPr>
            <a:r>
              <a:rPr lang="en-US" sz="3600" spc="-140">
                <a:solidFill>
                  <a:srgbClr val="FFFFFF"/>
                </a:solidFill>
                <a:latin typeface="Arial"/>
              </a:rPr>
              <a:t>This elegant User Interface is built using streamlit.</a:t>
            </a:r>
          </a:p>
          <a:p>
            <a:pPr>
              <a:lnSpc>
                <a:spcPts val="6336"/>
              </a:lnSpc>
            </a:pPr>
          </a:p>
        </p:txBody>
      </p:sp>
      <p:sp>
        <p:nvSpPr>
          <p:cNvPr name="TextBox 9" id="9"/>
          <p:cNvSpPr txBox="true"/>
          <p:nvPr/>
        </p:nvSpPr>
        <p:spPr>
          <a:xfrm rot="0">
            <a:off x="14629672" y="8853805"/>
            <a:ext cx="2629628" cy="404495"/>
          </a:xfrm>
          <a:prstGeom prst="rect">
            <a:avLst/>
          </a:prstGeom>
        </p:spPr>
        <p:txBody>
          <a:bodyPr anchor="t" rtlCol="false" tIns="0" lIns="0" bIns="0" rIns="0">
            <a:spAutoFit/>
          </a:bodyPr>
          <a:lstStyle/>
          <a:p>
            <a:pPr marL="0" indent="0" lvl="0">
              <a:lnSpc>
                <a:spcPts val="2799"/>
              </a:lnSpc>
            </a:pPr>
            <a:r>
              <a:rPr lang="en-US" sz="2799" spc="-55">
                <a:solidFill>
                  <a:srgbClr val="FFFFFF"/>
                </a:solidFill>
                <a:latin typeface="Telegraf Medium"/>
              </a:rPr>
              <a:t>JurisDictionary</a:t>
            </a:r>
          </a:p>
        </p:txBody>
      </p:sp>
      <p:sp>
        <p:nvSpPr>
          <p:cNvPr name="TextBox 10" id="10"/>
          <p:cNvSpPr txBox="true"/>
          <p:nvPr/>
        </p:nvSpPr>
        <p:spPr>
          <a:xfrm rot="0">
            <a:off x="9130476" y="4721956"/>
            <a:ext cx="8128824" cy="2410968"/>
          </a:xfrm>
          <a:prstGeom prst="rect">
            <a:avLst/>
          </a:prstGeom>
        </p:spPr>
        <p:txBody>
          <a:bodyPr anchor="t" rtlCol="false" tIns="0" lIns="0" bIns="0" rIns="0">
            <a:spAutoFit/>
          </a:bodyPr>
          <a:lstStyle/>
          <a:p>
            <a:pPr algn="l" marL="777240" indent="-388620" lvl="1">
              <a:lnSpc>
                <a:spcPts val="6336"/>
              </a:lnSpc>
              <a:spcBef>
                <a:spcPct val="0"/>
              </a:spcBef>
              <a:buFont typeface="Arial"/>
              <a:buChar char="•"/>
            </a:pPr>
            <a:r>
              <a:rPr lang="en-US" sz="3600" spc="-140" strike="noStrike" u="none">
                <a:solidFill>
                  <a:srgbClr val="FFFFFF"/>
                </a:solidFill>
                <a:latin typeface="Arial"/>
              </a:rPr>
              <a:t>We used the st-chat module to design this interface.</a:t>
            </a:r>
          </a:p>
          <a:p>
            <a:pPr algn="l">
              <a:lnSpc>
                <a:spcPts val="6336"/>
              </a:lnSpc>
              <a:spcBef>
                <a:spcPct val="0"/>
              </a:spcBef>
            </a:pPr>
          </a:p>
        </p:txBody>
      </p:sp>
      <p:sp>
        <p:nvSpPr>
          <p:cNvPr name="TextBox 11" id="11"/>
          <p:cNvSpPr txBox="true"/>
          <p:nvPr/>
        </p:nvSpPr>
        <p:spPr>
          <a:xfrm rot="0">
            <a:off x="9116952" y="6770228"/>
            <a:ext cx="8128824" cy="2410968"/>
          </a:xfrm>
          <a:prstGeom prst="rect">
            <a:avLst/>
          </a:prstGeom>
        </p:spPr>
        <p:txBody>
          <a:bodyPr anchor="t" rtlCol="false" tIns="0" lIns="0" bIns="0" rIns="0">
            <a:spAutoFit/>
          </a:bodyPr>
          <a:lstStyle/>
          <a:p>
            <a:pPr algn="l" marL="777240" indent="-388620" lvl="1">
              <a:lnSpc>
                <a:spcPts val="6336"/>
              </a:lnSpc>
              <a:spcBef>
                <a:spcPct val="0"/>
              </a:spcBef>
              <a:buFont typeface="Arial"/>
              <a:buChar char="•"/>
            </a:pPr>
            <a:r>
              <a:rPr lang="en-US" sz="3600" spc="-140" strike="noStrike" u="none">
                <a:solidFill>
                  <a:srgbClr val="FFFFFF"/>
                </a:solidFill>
                <a:latin typeface="Arial"/>
              </a:rPr>
              <a:t>It provides a convenient chatting experience with the bot.</a:t>
            </a:r>
          </a:p>
          <a:p>
            <a:pPr algn="l">
              <a:lnSpc>
                <a:spcPts val="6336"/>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20035" y="9571339"/>
            <a:ext cx="525350" cy="269337"/>
          </a:xfrm>
          <a:custGeom>
            <a:avLst/>
            <a:gdLst/>
            <a:ahLst/>
            <a:cxnLst/>
            <a:rect r="r" b="b" t="t" l="l"/>
            <a:pathLst>
              <a:path h="269337" w="525350">
                <a:moveTo>
                  <a:pt x="0" y="0"/>
                </a:moveTo>
                <a:lnTo>
                  <a:pt x="525349" y="0"/>
                </a:lnTo>
                <a:lnTo>
                  <a:pt x="525349" y="269337"/>
                </a:lnTo>
                <a:lnTo>
                  <a:pt x="0" y="269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11" y="-682031"/>
            <a:ext cx="12478804" cy="12949702"/>
          </a:xfrm>
          <a:custGeom>
            <a:avLst/>
            <a:gdLst/>
            <a:ahLst/>
            <a:cxnLst/>
            <a:rect r="r" b="b" t="t" l="l"/>
            <a:pathLst>
              <a:path h="12949702" w="12478804">
                <a:moveTo>
                  <a:pt x="0" y="0"/>
                </a:moveTo>
                <a:lnTo>
                  <a:pt x="12478804" y="0"/>
                </a:lnTo>
                <a:lnTo>
                  <a:pt x="12478804" y="12949702"/>
                </a:lnTo>
                <a:lnTo>
                  <a:pt x="0" y="129497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223801" y="580992"/>
            <a:ext cx="5909360" cy="9125016"/>
            <a:chOff x="0" y="0"/>
            <a:chExt cx="4112260" cy="6350000"/>
          </a:xfrm>
        </p:grpSpPr>
        <p:sp>
          <p:nvSpPr>
            <p:cNvPr name="Freeform 5" id="5"/>
            <p:cNvSpPr/>
            <p:nvPr/>
          </p:nvSpPr>
          <p:spPr>
            <a:xfrm flipH="false" flipV="false" rot="0">
              <a:off x="0" y="0"/>
              <a:ext cx="4112260" cy="6350000"/>
            </a:xfrm>
            <a:custGeom>
              <a:avLst/>
              <a:gdLst/>
              <a:ahLst/>
              <a:cxnLst/>
              <a:rect r="r" b="b" t="t" l="l"/>
              <a:pathLst>
                <a:path h="6350000" w="4112260">
                  <a:moveTo>
                    <a:pt x="4112260" y="623570"/>
                  </a:moveTo>
                  <a:lnTo>
                    <a:pt x="4112260" y="2641600"/>
                  </a:lnTo>
                  <a:cubicBezTo>
                    <a:pt x="4112260" y="2821940"/>
                    <a:pt x="4033520" y="2993390"/>
                    <a:pt x="3897630" y="3112770"/>
                  </a:cubicBezTo>
                  <a:lnTo>
                    <a:pt x="3897630" y="3112770"/>
                  </a:ln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6"/>
              <a:stretch>
                <a:fillRect l="-65667" t="0" r="-65667" b="0"/>
              </a:stretch>
            </a:blipFill>
          </p:spPr>
        </p:sp>
      </p:grpSp>
      <p:sp>
        <p:nvSpPr>
          <p:cNvPr name="TextBox 6" id="6"/>
          <p:cNvSpPr txBox="true"/>
          <p:nvPr/>
        </p:nvSpPr>
        <p:spPr>
          <a:xfrm rot="0">
            <a:off x="7412431" y="681386"/>
            <a:ext cx="10423237" cy="1191830"/>
          </a:xfrm>
          <a:prstGeom prst="rect">
            <a:avLst/>
          </a:prstGeom>
        </p:spPr>
        <p:txBody>
          <a:bodyPr anchor="t" rtlCol="false" tIns="0" lIns="0" bIns="0" rIns="0">
            <a:spAutoFit/>
          </a:bodyPr>
          <a:lstStyle/>
          <a:p>
            <a:pPr algn="just" marL="0" indent="0" lvl="0">
              <a:lnSpc>
                <a:spcPts val="8278"/>
              </a:lnSpc>
            </a:pPr>
            <a:r>
              <a:rPr lang="en-US" sz="8278" spc="-165">
                <a:solidFill>
                  <a:srgbClr val="FFFFFF"/>
                </a:solidFill>
                <a:latin typeface="Telegraf Medium"/>
              </a:rPr>
              <a:t>Where does it apply?</a:t>
            </a:r>
          </a:p>
        </p:txBody>
      </p:sp>
      <p:sp>
        <p:nvSpPr>
          <p:cNvPr name="TextBox 7" id="7"/>
          <p:cNvSpPr txBox="true"/>
          <p:nvPr/>
        </p:nvSpPr>
        <p:spPr>
          <a:xfrm rot="0">
            <a:off x="14629672" y="9513285"/>
            <a:ext cx="2629628" cy="404495"/>
          </a:xfrm>
          <a:prstGeom prst="rect">
            <a:avLst/>
          </a:prstGeom>
        </p:spPr>
        <p:txBody>
          <a:bodyPr anchor="t" rtlCol="false" tIns="0" lIns="0" bIns="0" rIns="0">
            <a:spAutoFit/>
          </a:bodyPr>
          <a:lstStyle/>
          <a:p>
            <a:pPr marL="0" indent="0" lvl="0">
              <a:lnSpc>
                <a:spcPts val="2799"/>
              </a:lnSpc>
            </a:pPr>
            <a:r>
              <a:rPr lang="en-US" sz="2799" spc="-55">
                <a:solidFill>
                  <a:srgbClr val="FFFFFF"/>
                </a:solidFill>
                <a:latin typeface="Telegraf Medium"/>
              </a:rPr>
              <a:t> JurisDictionary</a:t>
            </a:r>
          </a:p>
        </p:txBody>
      </p:sp>
      <p:sp>
        <p:nvSpPr>
          <p:cNvPr name="TextBox 8" id="8"/>
          <p:cNvSpPr txBox="true"/>
          <p:nvPr/>
        </p:nvSpPr>
        <p:spPr>
          <a:xfrm rot="0">
            <a:off x="8480979" y="2034255"/>
            <a:ext cx="8980255" cy="7336155"/>
          </a:xfrm>
          <a:prstGeom prst="rect">
            <a:avLst/>
          </a:prstGeom>
        </p:spPr>
        <p:txBody>
          <a:bodyPr anchor="t" rtlCol="false" tIns="0" lIns="0" bIns="0" rIns="0">
            <a:spAutoFit/>
          </a:bodyPr>
          <a:lstStyle/>
          <a:p>
            <a:pPr algn="just" marL="647700" indent="-323850" lvl="1">
              <a:lnSpc>
                <a:spcPts val="4860"/>
              </a:lnSpc>
              <a:buFont typeface="Arial"/>
              <a:buChar char="•"/>
            </a:pPr>
            <a:r>
              <a:rPr lang="en-US" sz="3000" spc="-60">
                <a:solidFill>
                  <a:srgbClr val="FFFFFF"/>
                </a:solidFill>
                <a:latin typeface="Arial"/>
              </a:rPr>
              <a:t>Legal Advice: Users have the option to seek counsel on a range of legal issues, including contract disputes, employment law, and family law.</a:t>
            </a:r>
          </a:p>
          <a:p>
            <a:pPr algn="just">
              <a:lnSpc>
                <a:spcPts val="4860"/>
              </a:lnSpc>
            </a:pPr>
            <a:r>
              <a:rPr lang="en-US" sz="3000" spc="-60">
                <a:solidFill>
                  <a:srgbClr val="FFFFFF"/>
                </a:solidFill>
                <a:latin typeface="Arial"/>
              </a:rPr>
              <a:t> </a:t>
            </a:r>
          </a:p>
          <a:p>
            <a:pPr algn="just" marL="647700" indent="-323850" lvl="1">
              <a:lnSpc>
                <a:spcPts val="4860"/>
              </a:lnSpc>
              <a:buFont typeface="Arial"/>
              <a:buChar char="•"/>
            </a:pPr>
            <a:r>
              <a:rPr lang="en-US" sz="3000" spc="-60">
                <a:solidFill>
                  <a:srgbClr val="FFFFFF"/>
                </a:solidFill>
                <a:latin typeface="Arial"/>
              </a:rPr>
              <a:t>Contract Review: Users may send contracts or other legal documents for examination. The chatbot may explain any legal terminology or clauses in the text, point out potential problems, etc.</a:t>
            </a:r>
          </a:p>
          <a:p>
            <a:pPr algn="just">
              <a:lnSpc>
                <a:spcPts val="4860"/>
              </a:lnSpc>
            </a:pPr>
          </a:p>
          <a:p>
            <a:pPr algn="just" marL="647700" indent="-323850" lvl="1">
              <a:lnSpc>
                <a:spcPts val="4860"/>
              </a:lnSpc>
              <a:buFont typeface="Arial"/>
              <a:buChar char="•"/>
            </a:pPr>
            <a:r>
              <a:rPr lang="en-US" sz="3000" spc="-60">
                <a:solidFill>
                  <a:srgbClr val="FFFFFF"/>
                </a:solidFill>
                <a:latin typeface="Arial"/>
              </a:rPr>
              <a:t>Legal Education: The chatbot can be used as a study aid for students, attorneys, and anybody else interested in learning about the law.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782836" y="-1579730"/>
            <a:ext cx="12478804" cy="12949702"/>
          </a:xfrm>
          <a:custGeom>
            <a:avLst/>
            <a:gdLst/>
            <a:ahLst/>
            <a:cxnLst/>
            <a:rect r="r" b="b" t="t" l="l"/>
            <a:pathLst>
              <a:path h="12949702" w="12478804">
                <a:moveTo>
                  <a:pt x="0" y="0"/>
                </a:moveTo>
                <a:lnTo>
                  <a:pt x="12478804" y="0"/>
                </a:lnTo>
                <a:lnTo>
                  <a:pt x="12478804" y="12949702"/>
                </a:lnTo>
                <a:lnTo>
                  <a:pt x="0" y="12949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00745" y="4189541"/>
            <a:ext cx="953959" cy="953959"/>
          </a:xfrm>
          <a:custGeom>
            <a:avLst/>
            <a:gdLst/>
            <a:ahLst/>
            <a:cxnLst/>
            <a:rect r="r" b="b" t="t" l="l"/>
            <a:pathLst>
              <a:path h="953959" w="953959">
                <a:moveTo>
                  <a:pt x="0" y="0"/>
                </a:moveTo>
                <a:lnTo>
                  <a:pt x="953959" y="0"/>
                </a:lnTo>
                <a:lnTo>
                  <a:pt x="953959" y="953959"/>
                </a:lnTo>
                <a:lnTo>
                  <a:pt x="0" y="9539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00745" y="5775644"/>
            <a:ext cx="954405" cy="954405"/>
          </a:xfrm>
          <a:custGeom>
            <a:avLst/>
            <a:gdLst/>
            <a:ahLst/>
            <a:cxnLst/>
            <a:rect r="r" b="b" t="t" l="l"/>
            <a:pathLst>
              <a:path h="954405" w="954405">
                <a:moveTo>
                  <a:pt x="0" y="0"/>
                </a:moveTo>
                <a:lnTo>
                  <a:pt x="954405" y="0"/>
                </a:lnTo>
                <a:lnTo>
                  <a:pt x="954405" y="954405"/>
                </a:lnTo>
                <a:lnTo>
                  <a:pt x="0" y="954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058778" y="5986147"/>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Streamlit documentation</a:t>
            </a:r>
          </a:p>
        </p:txBody>
      </p:sp>
      <p:sp>
        <p:nvSpPr>
          <p:cNvPr name="TextBox 6" id="6"/>
          <p:cNvSpPr txBox="true"/>
          <p:nvPr/>
        </p:nvSpPr>
        <p:spPr>
          <a:xfrm rot="0">
            <a:off x="1934215" y="752733"/>
            <a:ext cx="7044179" cy="1225549"/>
          </a:xfrm>
          <a:prstGeom prst="rect">
            <a:avLst/>
          </a:prstGeom>
        </p:spPr>
        <p:txBody>
          <a:bodyPr anchor="t" rtlCol="false" tIns="0" lIns="0" bIns="0" rIns="0">
            <a:spAutoFit/>
          </a:bodyPr>
          <a:lstStyle/>
          <a:p>
            <a:pPr algn="just" marL="0" indent="0" lvl="0">
              <a:lnSpc>
                <a:spcPts val="8499"/>
              </a:lnSpc>
            </a:pPr>
            <a:r>
              <a:rPr lang="en-US" sz="8499" spc="-169">
                <a:solidFill>
                  <a:srgbClr val="FFFFFF"/>
                </a:solidFill>
                <a:latin typeface="Telegraf Medium"/>
              </a:rPr>
              <a:t>Bibliography</a:t>
            </a:r>
          </a:p>
        </p:txBody>
      </p:sp>
      <p:sp>
        <p:nvSpPr>
          <p:cNvPr name="TextBox 7" id="7"/>
          <p:cNvSpPr txBox="true"/>
          <p:nvPr/>
        </p:nvSpPr>
        <p:spPr>
          <a:xfrm rot="0">
            <a:off x="10058778" y="7567297"/>
            <a:ext cx="6162560" cy="495300"/>
          </a:xfrm>
          <a:prstGeom prst="rect">
            <a:avLst/>
          </a:prstGeom>
        </p:spPr>
        <p:txBody>
          <a:bodyPr anchor="t" rtlCol="false" tIns="0" lIns="0" bIns="0" rIns="0">
            <a:spAutoFit/>
          </a:bodyPr>
          <a:lstStyle/>
          <a:p>
            <a:pPr algn="l" marL="0" indent="0" lvl="1">
              <a:lnSpc>
                <a:spcPts val="4050"/>
              </a:lnSpc>
              <a:spcBef>
                <a:spcPct val="0"/>
              </a:spcBef>
            </a:pPr>
            <a:r>
              <a:rPr lang="en-US" sz="3000" spc="-117">
                <a:solidFill>
                  <a:srgbClr val="FFFFFF"/>
                </a:solidFill>
                <a:latin typeface="Canva Sans"/>
              </a:rPr>
              <a:t>Law Handbooks and Court Cases</a:t>
            </a:r>
          </a:p>
        </p:txBody>
      </p:sp>
      <p:sp>
        <p:nvSpPr>
          <p:cNvPr name="Freeform 8" id="8"/>
          <p:cNvSpPr/>
          <p:nvPr/>
        </p:nvSpPr>
        <p:spPr>
          <a:xfrm flipH="false" flipV="false" rot="0">
            <a:off x="8501191" y="7358699"/>
            <a:ext cx="954405" cy="954405"/>
          </a:xfrm>
          <a:custGeom>
            <a:avLst/>
            <a:gdLst/>
            <a:ahLst/>
            <a:cxnLst/>
            <a:rect r="r" b="b" t="t" l="l"/>
            <a:pathLst>
              <a:path h="954405" w="954405">
                <a:moveTo>
                  <a:pt x="0" y="0"/>
                </a:moveTo>
                <a:lnTo>
                  <a:pt x="954405" y="0"/>
                </a:lnTo>
                <a:lnTo>
                  <a:pt x="954405" y="954405"/>
                </a:lnTo>
                <a:lnTo>
                  <a:pt x="0" y="954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058778" y="4399821"/>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Langchain documentation</a:t>
            </a:r>
          </a:p>
        </p:txBody>
      </p:sp>
      <p:sp>
        <p:nvSpPr>
          <p:cNvPr name="Freeform 10" id="10"/>
          <p:cNvSpPr/>
          <p:nvPr/>
        </p:nvSpPr>
        <p:spPr>
          <a:xfrm flipH="false" flipV="false" rot="0">
            <a:off x="8501191" y="2606932"/>
            <a:ext cx="953959" cy="953959"/>
          </a:xfrm>
          <a:custGeom>
            <a:avLst/>
            <a:gdLst/>
            <a:ahLst/>
            <a:cxnLst/>
            <a:rect r="r" b="b" t="t" l="l"/>
            <a:pathLst>
              <a:path h="953959" w="953959">
                <a:moveTo>
                  <a:pt x="0" y="0"/>
                </a:moveTo>
                <a:lnTo>
                  <a:pt x="953959" y="0"/>
                </a:lnTo>
                <a:lnTo>
                  <a:pt x="953959" y="953959"/>
                </a:lnTo>
                <a:lnTo>
                  <a:pt x="0" y="9539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058778" y="2817212"/>
            <a:ext cx="8176817"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Kumar Abhimanyu’s Cheatsheets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676787">
            <a:off x="2501798" y="-1499914"/>
            <a:ext cx="12478804" cy="12949702"/>
          </a:xfrm>
          <a:custGeom>
            <a:avLst/>
            <a:gdLst/>
            <a:ahLst/>
            <a:cxnLst/>
            <a:rect r="r" b="b" t="t" l="l"/>
            <a:pathLst>
              <a:path h="12949702" w="12478804">
                <a:moveTo>
                  <a:pt x="0" y="0"/>
                </a:moveTo>
                <a:lnTo>
                  <a:pt x="12478804" y="0"/>
                </a:lnTo>
                <a:lnTo>
                  <a:pt x="12478804" y="12949702"/>
                </a:lnTo>
                <a:lnTo>
                  <a:pt x="0" y="12949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17197" y="1343024"/>
            <a:ext cx="8853607"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Canva Sans Bold Italics"/>
              </a:rPr>
              <a:t>Team Members</a:t>
            </a:r>
          </a:p>
        </p:txBody>
      </p:sp>
      <p:sp>
        <p:nvSpPr>
          <p:cNvPr name="TextBox 4" id="4"/>
          <p:cNvSpPr txBox="true"/>
          <p:nvPr/>
        </p:nvSpPr>
        <p:spPr>
          <a:xfrm rot="0">
            <a:off x="7732695" y="3795395"/>
            <a:ext cx="318539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Noel Jose</a:t>
            </a:r>
          </a:p>
        </p:txBody>
      </p:sp>
      <p:sp>
        <p:nvSpPr>
          <p:cNvPr name="TextBox 5" id="5"/>
          <p:cNvSpPr txBox="true"/>
          <p:nvPr/>
        </p:nvSpPr>
        <p:spPr>
          <a:xfrm rot="0">
            <a:off x="6614996" y="5158740"/>
            <a:ext cx="542079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Pranav Hemanth</a:t>
            </a:r>
          </a:p>
        </p:txBody>
      </p:sp>
      <p:sp>
        <p:nvSpPr>
          <p:cNvPr name="TextBox 6" id="6"/>
          <p:cNvSpPr txBox="true"/>
          <p:nvPr/>
        </p:nvSpPr>
        <p:spPr>
          <a:xfrm rot="0">
            <a:off x="7128453" y="6522085"/>
            <a:ext cx="439388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Nishant Holla</a:t>
            </a:r>
          </a:p>
        </p:txBody>
      </p:sp>
      <p:sp>
        <p:nvSpPr>
          <p:cNvPr name="TextBox 7" id="7"/>
          <p:cNvSpPr txBox="true"/>
          <p:nvPr/>
        </p:nvSpPr>
        <p:spPr>
          <a:xfrm rot="0">
            <a:off x="6533242" y="7885430"/>
            <a:ext cx="565618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Aditya Venkatesh</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9560408">
            <a:off x="6922560" y="661644"/>
            <a:ext cx="13803021" cy="11519249"/>
          </a:xfrm>
          <a:custGeom>
            <a:avLst/>
            <a:gdLst/>
            <a:ahLst/>
            <a:cxnLst/>
            <a:rect r="r" b="b" t="t" l="l"/>
            <a:pathLst>
              <a:path h="11519249" w="13803021">
                <a:moveTo>
                  <a:pt x="0" y="0"/>
                </a:moveTo>
                <a:lnTo>
                  <a:pt x="13803021" y="0"/>
                </a:lnTo>
                <a:lnTo>
                  <a:pt x="13803021" y="11519248"/>
                </a:lnTo>
                <a:lnTo>
                  <a:pt x="0" y="115192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29844" y="2741026"/>
            <a:ext cx="15228312" cy="3442117"/>
            <a:chOff x="0" y="0"/>
            <a:chExt cx="20304416" cy="4589489"/>
          </a:xfrm>
        </p:grpSpPr>
        <p:sp>
          <p:nvSpPr>
            <p:cNvPr name="TextBox 4" id="4"/>
            <p:cNvSpPr txBox="true"/>
            <p:nvPr/>
          </p:nvSpPr>
          <p:spPr>
            <a:xfrm rot="0">
              <a:off x="0" y="0"/>
              <a:ext cx="20304416" cy="939856"/>
            </a:xfrm>
            <a:prstGeom prst="rect">
              <a:avLst/>
            </a:prstGeom>
          </p:spPr>
          <p:txBody>
            <a:bodyPr anchor="t" rtlCol="false" tIns="0" lIns="0" bIns="0" rIns="0">
              <a:spAutoFit/>
            </a:bodyPr>
            <a:lstStyle/>
            <a:p>
              <a:pPr algn="l">
                <a:lnSpc>
                  <a:spcPts val="5698"/>
                </a:lnSpc>
              </a:pPr>
            </a:p>
          </p:txBody>
        </p:sp>
        <p:sp>
          <p:nvSpPr>
            <p:cNvPr name="TextBox 5" id="5"/>
            <p:cNvSpPr txBox="true"/>
            <p:nvPr/>
          </p:nvSpPr>
          <p:spPr>
            <a:xfrm rot="0">
              <a:off x="0" y="1536956"/>
              <a:ext cx="20304416" cy="3052532"/>
            </a:xfrm>
            <a:prstGeom prst="rect">
              <a:avLst/>
            </a:prstGeom>
          </p:spPr>
          <p:txBody>
            <a:bodyPr anchor="t" rtlCol="false" tIns="0" lIns="0" bIns="0" rIns="0">
              <a:spAutoFit/>
            </a:bodyPr>
            <a:lstStyle/>
            <a:p>
              <a:pPr algn="ctr">
                <a:lnSpc>
                  <a:spcPts val="17437"/>
                </a:lnSpc>
              </a:pPr>
              <a:r>
                <a:rPr lang="en-US" sz="15568">
                  <a:solidFill>
                    <a:srgbClr val="FFFFFF"/>
                  </a:solidFill>
                  <a:latin typeface="Glacial Indifference Bold"/>
                </a:rPr>
                <a:t>THANK YOU!</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884016">
            <a:off x="-1233169" y="-2482238"/>
            <a:ext cx="8331623" cy="8646024"/>
          </a:xfrm>
          <a:custGeom>
            <a:avLst/>
            <a:gdLst/>
            <a:ahLst/>
            <a:cxnLst/>
            <a:rect r="r" b="b" t="t" l="l"/>
            <a:pathLst>
              <a:path h="8646024" w="8331623">
                <a:moveTo>
                  <a:pt x="0" y="0"/>
                </a:moveTo>
                <a:lnTo>
                  <a:pt x="8331623" y="0"/>
                </a:lnTo>
                <a:lnTo>
                  <a:pt x="8331623" y="8646024"/>
                </a:lnTo>
                <a:lnTo>
                  <a:pt x="0" y="8646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830662">
            <a:off x="13323236" y="-5397866"/>
            <a:ext cx="9540984" cy="9717669"/>
          </a:xfrm>
          <a:custGeom>
            <a:avLst/>
            <a:gdLst/>
            <a:ahLst/>
            <a:cxnLst/>
            <a:rect r="r" b="b" t="t" l="l"/>
            <a:pathLst>
              <a:path h="9717669" w="9540984">
                <a:moveTo>
                  <a:pt x="0" y="0"/>
                </a:moveTo>
                <a:lnTo>
                  <a:pt x="9540984" y="0"/>
                </a:lnTo>
                <a:lnTo>
                  <a:pt x="9540984" y="9717669"/>
                </a:lnTo>
                <a:lnTo>
                  <a:pt x="0" y="97176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707441" y="3678180"/>
            <a:ext cx="10873118" cy="3416416"/>
          </a:xfrm>
          <a:prstGeom prst="rect">
            <a:avLst/>
          </a:prstGeom>
        </p:spPr>
        <p:txBody>
          <a:bodyPr anchor="t" rtlCol="false" tIns="0" lIns="0" bIns="0" rIns="0">
            <a:spAutoFit/>
          </a:bodyPr>
          <a:lstStyle/>
          <a:p>
            <a:pPr algn="ctr">
              <a:lnSpc>
                <a:spcPts val="20501"/>
              </a:lnSpc>
            </a:pPr>
            <a:r>
              <a:rPr lang="en-US" sz="25627">
                <a:solidFill>
                  <a:srgbClr val="94DD26"/>
                </a:solidFill>
                <a:latin typeface="Arial"/>
              </a:rPr>
              <a:t>DEMO</a:t>
            </a:r>
          </a:p>
        </p:txBody>
      </p:sp>
      <p:sp>
        <p:nvSpPr>
          <p:cNvPr name="Freeform 5" id="5"/>
          <p:cNvSpPr/>
          <p:nvPr/>
        </p:nvSpPr>
        <p:spPr>
          <a:xfrm flipH="false" flipV="false" rot="9633429">
            <a:off x="10765521" y="6959034"/>
            <a:ext cx="7938426" cy="6552810"/>
          </a:xfrm>
          <a:custGeom>
            <a:avLst/>
            <a:gdLst/>
            <a:ahLst/>
            <a:cxnLst/>
            <a:rect r="r" b="b" t="t" l="l"/>
            <a:pathLst>
              <a:path h="6552810" w="7938426">
                <a:moveTo>
                  <a:pt x="0" y="0"/>
                </a:moveTo>
                <a:lnTo>
                  <a:pt x="7938426" y="0"/>
                </a:lnTo>
                <a:lnTo>
                  <a:pt x="7938426" y="6552809"/>
                </a:lnTo>
                <a:lnTo>
                  <a:pt x="0" y="6552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980334">
            <a:off x="-664705" y="6257941"/>
            <a:ext cx="6330599" cy="5064480"/>
          </a:xfrm>
          <a:custGeom>
            <a:avLst/>
            <a:gdLst/>
            <a:ahLst/>
            <a:cxnLst/>
            <a:rect r="r" b="b" t="t" l="l"/>
            <a:pathLst>
              <a:path h="5064480" w="6330599">
                <a:moveTo>
                  <a:pt x="0" y="0"/>
                </a:moveTo>
                <a:lnTo>
                  <a:pt x="6330599" y="0"/>
                </a:lnTo>
                <a:lnTo>
                  <a:pt x="6330599" y="5064480"/>
                </a:lnTo>
                <a:lnTo>
                  <a:pt x="0" y="50644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532161" y="-849252"/>
            <a:ext cx="12478804" cy="12949702"/>
          </a:xfrm>
          <a:custGeom>
            <a:avLst/>
            <a:gdLst/>
            <a:ahLst/>
            <a:cxnLst/>
            <a:rect r="r" b="b" t="t" l="l"/>
            <a:pathLst>
              <a:path h="12949702" w="12478804">
                <a:moveTo>
                  <a:pt x="0" y="0"/>
                </a:moveTo>
                <a:lnTo>
                  <a:pt x="12478804" y="0"/>
                </a:lnTo>
                <a:lnTo>
                  <a:pt x="12478804" y="12949702"/>
                </a:lnTo>
                <a:lnTo>
                  <a:pt x="0" y="12949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398031" y="2579394"/>
            <a:ext cx="6267306" cy="100965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Collection of data and training of model on dataset</a:t>
            </a:r>
          </a:p>
        </p:txBody>
      </p:sp>
      <p:sp>
        <p:nvSpPr>
          <p:cNvPr name="TextBox 4" id="4"/>
          <p:cNvSpPr txBox="true"/>
          <p:nvPr/>
        </p:nvSpPr>
        <p:spPr>
          <a:xfrm rot="0">
            <a:off x="1028700" y="965286"/>
            <a:ext cx="7044179" cy="1225549"/>
          </a:xfrm>
          <a:prstGeom prst="rect">
            <a:avLst/>
          </a:prstGeom>
        </p:spPr>
        <p:txBody>
          <a:bodyPr anchor="t" rtlCol="false" tIns="0" lIns="0" bIns="0" rIns="0">
            <a:spAutoFit/>
          </a:bodyPr>
          <a:lstStyle/>
          <a:p>
            <a:pPr algn="just" marL="0" indent="0" lvl="0">
              <a:lnSpc>
                <a:spcPts val="8499"/>
              </a:lnSpc>
            </a:pPr>
            <a:r>
              <a:rPr lang="en-US" sz="8499" spc="-169">
                <a:solidFill>
                  <a:srgbClr val="FFFFFF"/>
                </a:solidFill>
                <a:latin typeface="Telegraf Medium"/>
              </a:rPr>
              <a:t>Index</a:t>
            </a:r>
          </a:p>
        </p:txBody>
      </p:sp>
      <p:sp>
        <p:nvSpPr>
          <p:cNvPr name="TextBox 5" id="5"/>
          <p:cNvSpPr txBox="true"/>
          <p:nvPr/>
        </p:nvSpPr>
        <p:spPr>
          <a:xfrm rot="0">
            <a:off x="10398031" y="3966612"/>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Modules used </a:t>
            </a:r>
          </a:p>
        </p:txBody>
      </p:sp>
      <p:sp>
        <p:nvSpPr>
          <p:cNvPr name="TextBox 6" id="6"/>
          <p:cNvSpPr txBox="true"/>
          <p:nvPr/>
        </p:nvSpPr>
        <p:spPr>
          <a:xfrm rot="0">
            <a:off x="10398031" y="6178595"/>
            <a:ext cx="6162560" cy="495300"/>
          </a:xfrm>
          <a:prstGeom prst="rect">
            <a:avLst/>
          </a:prstGeom>
        </p:spPr>
        <p:txBody>
          <a:bodyPr anchor="t" rtlCol="false" tIns="0" lIns="0" bIns="0" rIns="0">
            <a:spAutoFit/>
          </a:bodyPr>
          <a:lstStyle/>
          <a:p>
            <a:pPr algn="l" marL="0" indent="0" lvl="1">
              <a:lnSpc>
                <a:spcPts val="4050"/>
              </a:lnSpc>
              <a:spcBef>
                <a:spcPct val="0"/>
              </a:spcBef>
            </a:pPr>
            <a:r>
              <a:rPr lang="en-US" sz="3000" spc="-117">
                <a:solidFill>
                  <a:srgbClr val="FFFFFF"/>
                </a:solidFill>
                <a:latin typeface="Canva Sans"/>
              </a:rPr>
              <a:t>U</a:t>
            </a:r>
            <a:r>
              <a:rPr lang="en-US" sz="3000" spc="-117" strike="noStrike" u="none">
                <a:solidFill>
                  <a:srgbClr val="FFFFFF"/>
                </a:solidFill>
                <a:latin typeface="Canva Sans"/>
              </a:rPr>
              <a:t>ser interface for the ChatBot</a:t>
            </a:r>
          </a:p>
        </p:txBody>
      </p:sp>
      <p:sp>
        <p:nvSpPr>
          <p:cNvPr name="TextBox 7" id="7"/>
          <p:cNvSpPr txBox="true"/>
          <p:nvPr/>
        </p:nvSpPr>
        <p:spPr>
          <a:xfrm rot="0">
            <a:off x="10398031" y="1434421"/>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Overview</a:t>
            </a:r>
          </a:p>
        </p:txBody>
      </p:sp>
      <p:sp>
        <p:nvSpPr>
          <p:cNvPr name="Freeform 8" id="8"/>
          <p:cNvSpPr/>
          <p:nvPr/>
        </p:nvSpPr>
        <p:spPr>
          <a:xfrm flipH="false" flipV="false" rot="0">
            <a:off x="9195001" y="444519"/>
            <a:ext cx="534492" cy="534492"/>
          </a:xfrm>
          <a:custGeom>
            <a:avLst/>
            <a:gdLst/>
            <a:ahLst/>
            <a:cxnLst/>
            <a:rect r="r" b="b" t="t" l="l"/>
            <a:pathLst>
              <a:path h="534492" w="534492">
                <a:moveTo>
                  <a:pt x="0" y="0"/>
                </a:moveTo>
                <a:lnTo>
                  <a:pt x="534492" y="0"/>
                </a:lnTo>
                <a:lnTo>
                  <a:pt x="534492" y="534491"/>
                </a:lnTo>
                <a:lnTo>
                  <a:pt x="0" y="534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398031" y="445064"/>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Problem Statement</a:t>
            </a:r>
          </a:p>
        </p:txBody>
      </p:sp>
      <p:sp>
        <p:nvSpPr>
          <p:cNvPr name="TextBox 10" id="10"/>
          <p:cNvSpPr txBox="true"/>
          <p:nvPr/>
        </p:nvSpPr>
        <p:spPr>
          <a:xfrm rot="0">
            <a:off x="10398031" y="8347786"/>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Demo</a:t>
            </a:r>
          </a:p>
        </p:txBody>
      </p:sp>
      <p:sp>
        <p:nvSpPr>
          <p:cNvPr name="TextBox 11" id="11"/>
          <p:cNvSpPr txBox="true"/>
          <p:nvPr/>
        </p:nvSpPr>
        <p:spPr>
          <a:xfrm rot="0">
            <a:off x="10398031" y="9391935"/>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Bibliography (References)</a:t>
            </a:r>
          </a:p>
        </p:txBody>
      </p:sp>
      <p:sp>
        <p:nvSpPr>
          <p:cNvPr name="TextBox 12" id="12"/>
          <p:cNvSpPr txBox="true"/>
          <p:nvPr/>
        </p:nvSpPr>
        <p:spPr>
          <a:xfrm rot="0">
            <a:off x="10398031" y="7306859"/>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Use Cases</a:t>
            </a:r>
          </a:p>
        </p:txBody>
      </p:sp>
      <p:sp>
        <p:nvSpPr>
          <p:cNvPr name="Freeform 13" id="13"/>
          <p:cNvSpPr/>
          <p:nvPr/>
        </p:nvSpPr>
        <p:spPr>
          <a:xfrm flipH="false" flipV="false" rot="0">
            <a:off x="9195001" y="3966066"/>
            <a:ext cx="534492" cy="534492"/>
          </a:xfrm>
          <a:custGeom>
            <a:avLst/>
            <a:gdLst/>
            <a:ahLst/>
            <a:cxnLst/>
            <a:rect r="r" b="b" t="t" l="l"/>
            <a:pathLst>
              <a:path h="534492" w="534492">
                <a:moveTo>
                  <a:pt x="0" y="0"/>
                </a:moveTo>
                <a:lnTo>
                  <a:pt x="534492" y="0"/>
                </a:lnTo>
                <a:lnTo>
                  <a:pt x="534492" y="534491"/>
                </a:lnTo>
                <a:lnTo>
                  <a:pt x="0" y="534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9195001" y="1530552"/>
            <a:ext cx="534492" cy="534492"/>
          </a:xfrm>
          <a:custGeom>
            <a:avLst/>
            <a:gdLst/>
            <a:ahLst/>
            <a:cxnLst/>
            <a:rect r="r" b="b" t="t" l="l"/>
            <a:pathLst>
              <a:path h="534492" w="534492">
                <a:moveTo>
                  <a:pt x="0" y="0"/>
                </a:moveTo>
                <a:lnTo>
                  <a:pt x="534492" y="0"/>
                </a:lnTo>
                <a:lnTo>
                  <a:pt x="534492" y="534492"/>
                </a:lnTo>
                <a:lnTo>
                  <a:pt x="0" y="5344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9195001" y="2836023"/>
            <a:ext cx="534492" cy="534492"/>
          </a:xfrm>
          <a:custGeom>
            <a:avLst/>
            <a:gdLst/>
            <a:ahLst/>
            <a:cxnLst/>
            <a:rect r="r" b="b" t="t" l="l"/>
            <a:pathLst>
              <a:path h="534492" w="534492">
                <a:moveTo>
                  <a:pt x="0" y="0"/>
                </a:moveTo>
                <a:lnTo>
                  <a:pt x="534492" y="0"/>
                </a:lnTo>
                <a:lnTo>
                  <a:pt x="534492" y="534492"/>
                </a:lnTo>
                <a:lnTo>
                  <a:pt x="0" y="5344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9195001" y="7306313"/>
            <a:ext cx="534492" cy="534492"/>
          </a:xfrm>
          <a:custGeom>
            <a:avLst/>
            <a:gdLst/>
            <a:ahLst/>
            <a:cxnLst/>
            <a:rect r="r" b="b" t="t" l="l"/>
            <a:pathLst>
              <a:path h="534492" w="534492">
                <a:moveTo>
                  <a:pt x="0" y="0"/>
                </a:moveTo>
                <a:lnTo>
                  <a:pt x="534492" y="0"/>
                </a:lnTo>
                <a:lnTo>
                  <a:pt x="534492" y="534491"/>
                </a:lnTo>
                <a:lnTo>
                  <a:pt x="0" y="5344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9195001" y="8347240"/>
            <a:ext cx="534492" cy="534492"/>
          </a:xfrm>
          <a:custGeom>
            <a:avLst/>
            <a:gdLst/>
            <a:ahLst/>
            <a:cxnLst/>
            <a:rect r="r" b="b" t="t" l="l"/>
            <a:pathLst>
              <a:path h="534492" w="534492">
                <a:moveTo>
                  <a:pt x="0" y="0"/>
                </a:moveTo>
                <a:lnTo>
                  <a:pt x="534492" y="0"/>
                </a:lnTo>
                <a:lnTo>
                  <a:pt x="534492" y="534492"/>
                </a:lnTo>
                <a:lnTo>
                  <a:pt x="0" y="5344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9195001" y="9388168"/>
            <a:ext cx="534492" cy="534492"/>
          </a:xfrm>
          <a:custGeom>
            <a:avLst/>
            <a:gdLst/>
            <a:ahLst/>
            <a:cxnLst/>
            <a:rect r="r" b="b" t="t" l="l"/>
            <a:pathLst>
              <a:path h="534492" w="534492">
                <a:moveTo>
                  <a:pt x="0" y="0"/>
                </a:moveTo>
                <a:lnTo>
                  <a:pt x="534492" y="0"/>
                </a:lnTo>
                <a:lnTo>
                  <a:pt x="534492" y="534492"/>
                </a:lnTo>
                <a:lnTo>
                  <a:pt x="0" y="5344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9195001" y="6178049"/>
            <a:ext cx="534492" cy="534492"/>
          </a:xfrm>
          <a:custGeom>
            <a:avLst/>
            <a:gdLst/>
            <a:ahLst/>
            <a:cxnLst/>
            <a:rect r="r" b="b" t="t" l="l"/>
            <a:pathLst>
              <a:path h="534492" w="534492">
                <a:moveTo>
                  <a:pt x="0" y="0"/>
                </a:moveTo>
                <a:lnTo>
                  <a:pt x="534492" y="0"/>
                </a:lnTo>
                <a:lnTo>
                  <a:pt x="534492" y="534492"/>
                </a:lnTo>
                <a:lnTo>
                  <a:pt x="0" y="5344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398031" y="5091653"/>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Code</a:t>
            </a:r>
          </a:p>
        </p:txBody>
      </p:sp>
      <p:sp>
        <p:nvSpPr>
          <p:cNvPr name="Freeform 21" id="21"/>
          <p:cNvSpPr/>
          <p:nvPr/>
        </p:nvSpPr>
        <p:spPr>
          <a:xfrm flipH="false" flipV="false" rot="0">
            <a:off x="9195001" y="5091107"/>
            <a:ext cx="534492" cy="534492"/>
          </a:xfrm>
          <a:custGeom>
            <a:avLst/>
            <a:gdLst/>
            <a:ahLst/>
            <a:cxnLst/>
            <a:rect r="r" b="b" t="t" l="l"/>
            <a:pathLst>
              <a:path h="534492" w="534492">
                <a:moveTo>
                  <a:pt x="0" y="0"/>
                </a:moveTo>
                <a:lnTo>
                  <a:pt x="534492" y="0"/>
                </a:lnTo>
                <a:lnTo>
                  <a:pt x="534492" y="534492"/>
                </a:lnTo>
                <a:lnTo>
                  <a:pt x="0" y="5344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98777" y="8911859"/>
            <a:ext cx="525350" cy="269337"/>
          </a:xfrm>
          <a:custGeom>
            <a:avLst/>
            <a:gdLst/>
            <a:ahLst/>
            <a:cxnLst/>
            <a:rect r="r" b="b" t="t" l="l"/>
            <a:pathLst>
              <a:path h="269337" w="525350">
                <a:moveTo>
                  <a:pt x="0" y="0"/>
                </a:moveTo>
                <a:lnTo>
                  <a:pt x="525350" y="0"/>
                </a:lnTo>
                <a:lnTo>
                  <a:pt x="525350" y="269337"/>
                </a:lnTo>
                <a:lnTo>
                  <a:pt x="0" y="269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48840" y="4914900"/>
            <a:ext cx="676208" cy="382365"/>
          </a:xfrm>
          <a:custGeom>
            <a:avLst/>
            <a:gdLst/>
            <a:ahLst/>
            <a:cxnLst/>
            <a:rect r="r" b="b" t="t" l="l"/>
            <a:pathLst>
              <a:path h="382365" w="676208">
                <a:moveTo>
                  <a:pt x="0" y="0"/>
                </a:moveTo>
                <a:lnTo>
                  <a:pt x="676208" y="0"/>
                </a:lnTo>
                <a:lnTo>
                  <a:pt x="676208" y="382365"/>
                </a:lnTo>
                <a:lnTo>
                  <a:pt x="0" y="382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16004" y="7158909"/>
            <a:ext cx="7315200" cy="3351692"/>
          </a:xfrm>
          <a:custGeom>
            <a:avLst/>
            <a:gdLst/>
            <a:ahLst/>
            <a:cxnLst/>
            <a:rect r="r" b="b" t="t" l="l"/>
            <a:pathLst>
              <a:path h="3351692" w="7315200">
                <a:moveTo>
                  <a:pt x="0" y="0"/>
                </a:moveTo>
                <a:lnTo>
                  <a:pt x="7315200" y="0"/>
                </a:lnTo>
                <a:lnTo>
                  <a:pt x="7315200" y="3351692"/>
                </a:lnTo>
                <a:lnTo>
                  <a:pt x="0" y="33516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353783" y="1738630"/>
            <a:ext cx="3395057" cy="845678"/>
          </a:xfrm>
          <a:custGeom>
            <a:avLst/>
            <a:gdLst/>
            <a:ahLst/>
            <a:cxnLst/>
            <a:rect r="r" b="b" t="t" l="l"/>
            <a:pathLst>
              <a:path h="845678" w="3395057">
                <a:moveTo>
                  <a:pt x="0" y="0"/>
                </a:moveTo>
                <a:lnTo>
                  <a:pt x="3395057" y="0"/>
                </a:lnTo>
                <a:lnTo>
                  <a:pt x="3395057" y="845678"/>
                </a:lnTo>
                <a:lnTo>
                  <a:pt x="0" y="8456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a:grpSpLocks noChangeAspect="true"/>
          </p:cNvGrpSpPr>
          <p:nvPr/>
        </p:nvGrpSpPr>
        <p:grpSpPr>
          <a:xfrm rot="0">
            <a:off x="1028700" y="2158585"/>
            <a:ext cx="7022611" cy="7022611"/>
            <a:chOff x="0" y="0"/>
            <a:chExt cx="3282950" cy="3282950"/>
          </a:xfrm>
        </p:grpSpPr>
        <p:sp>
          <p:nvSpPr>
            <p:cNvPr name="Freeform 7" id="7"/>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10"/>
              <a:stretch>
                <a:fillRect l="0" t="0" r="0" b="0"/>
              </a:stretch>
            </a:blipFill>
          </p:spPr>
        </p:sp>
      </p:grpSp>
      <p:sp>
        <p:nvSpPr>
          <p:cNvPr name="TextBox 8" id="8"/>
          <p:cNvSpPr txBox="true"/>
          <p:nvPr/>
        </p:nvSpPr>
        <p:spPr>
          <a:xfrm rot="0">
            <a:off x="1028700" y="941705"/>
            <a:ext cx="7022611" cy="796925"/>
          </a:xfrm>
          <a:prstGeom prst="rect">
            <a:avLst/>
          </a:prstGeom>
        </p:spPr>
        <p:txBody>
          <a:bodyPr anchor="t" rtlCol="false" tIns="0" lIns="0" bIns="0" rIns="0">
            <a:spAutoFit/>
          </a:bodyPr>
          <a:lstStyle/>
          <a:p>
            <a:pPr algn="just" marL="0" indent="0" lvl="0">
              <a:lnSpc>
                <a:spcPts val="5499"/>
              </a:lnSpc>
            </a:pPr>
            <a:r>
              <a:rPr lang="en-US" sz="5499" spc="-109">
                <a:solidFill>
                  <a:srgbClr val="FFFFFF"/>
                </a:solidFill>
                <a:latin typeface="Telegraf Medium"/>
              </a:rPr>
              <a:t>Problem Statement</a:t>
            </a:r>
          </a:p>
        </p:txBody>
      </p:sp>
      <p:sp>
        <p:nvSpPr>
          <p:cNvPr name="TextBox 9" id="9"/>
          <p:cNvSpPr txBox="true"/>
          <p:nvPr/>
        </p:nvSpPr>
        <p:spPr>
          <a:xfrm rot="0">
            <a:off x="10865125" y="4876800"/>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Accessiblility</a:t>
            </a:r>
          </a:p>
        </p:txBody>
      </p:sp>
      <p:sp>
        <p:nvSpPr>
          <p:cNvPr name="TextBox 10" id="10"/>
          <p:cNvSpPr txBox="true"/>
          <p:nvPr/>
        </p:nvSpPr>
        <p:spPr>
          <a:xfrm rot="0">
            <a:off x="14727844" y="8853805"/>
            <a:ext cx="2404586" cy="404495"/>
          </a:xfrm>
          <a:prstGeom prst="rect">
            <a:avLst/>
          </a:prstGeom>
        </p:spPr>
        <p:txBody>
          <a:bodyPr anchor="t" rtlCol="false" tIns="0" lIns="0" bIns="0" rIns="0">
            <a:spAutoFit/>
          </a:bodyPr>
          <a:lstStyle/>
          <a:p>
            <a:pPr algn="ctr">
              <a:lnSpc>
                <a:spcPts val="2799"/>
              </a:lnSpc>
              <a:spcBef>
                <a:spcPct val="0"/>
              </a:spcBef>
            </a:pPr>
            <a:r>
              <a:rPr lang="en-US" sz="2799" spc="-55">
                <a:solidFill>
                  <a:srgbClr val="FFFFFF"/>
                </a:solidFill>
                <a:latin typeface="Telegraf Medium"/>
              </a:rPr>
              <a:t>JurisDictionary</a:t>
            </a:r>
          </a:p>
        </p:txBody>
      </p:sp>
      <p:sp>
        <p:nvSpPr>
          <p:cNvPr name="Freeform 11" id="11"/>
          <p:cNvSpPr/>
          <p:nvPr/>
        </p:nvSpPr>
        <p:spPr>
          <a:xfrm flipH="false" flipV="false" rot="0">
            <a:off x="9748840" y="6222670"/>
            <a:ext cx="676208" cy="382365"/>
          </a:xfrm>
          <a:custGeom>
            <a:avLst/>
            <a:gdLst/>
            <a:ahLst/>
            <a:cxnLst/>
            <a:rect r="r" b="b" t="t" l="l"/>
            <a:pathLst>
              <a:path h="382365" w="676208">
                <a:moveTo>
                  <a:pt x="0" y="0"/>
                </a:moveTo>
                <a:lnTo>
                  <a:pt x="676208" y="0"/>
                </a:lnTo>
                <a:lnTo>
                  <a:pt x="676208" y="382364"/>
                </a:lnTo>
                <a:lnTo>
                  <a:pt x="0" y="3823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9748840" y="7489495"/>
            <a:ext cx="676208" cy="382365"/>
          </a:xfrm>
          <a:custGeom>
            <a:avLst/>
            <a:gdLst/>
            <a:ahLst/>
            <a:cxnLst/>
            <a:rect r="r" b="b" t="t" l="l"/>
            <a:pathLst>
              <a:path h="382365" w="676208">
                <a:moveTo>
                  <a:pt x="0" y="0"/>
                </a:moveTo>
                <a:lnTo>
                  <a:pt x="676208" y="0"/>
                </a:lnTo>
                <a:lnTo>
                  <a:pt x="676208" y="382364"/>
                </a:lnTo>
                <a:lnTo>
                  <a:pt x="0" y="3823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865125" y="6147152"/>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Affordablility</a:t>
            </a:r>
          </a:p>
        </p:txBody>
      </p:sp>
      <p:sp>
        <p:nvSpPr>
          <p:cNvPr name="TextBox 14" id="14"/>
          <p:cNvSpPr txBox="true"/>
          <p:nvPr/>
        </p:nvSpPr>
        <p:spPr>
          <a:xfrm rot="0">
            <a:off x="10865125" y="7413977"/>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Convenience</a:t>
            </a:r>
          </a:p>
        </p:txBody>
      </p:sp>
      <p:sp>
        <p:nvSpPr>
          <p:cNvPr name="TextBox 15" id="15"/>
          <p:cNvSpPr txBox="true"/>
          <p:nvPr/>
        </p:nvSpPr>
        <p:spPr>
          <a:xfrm rot="0">
            <a:off x="9748840" y="2832735"/>
            <a:ext cx="6939439" cy="1234440"/>
          </a:xfrm>
          <a:prstGeom prst="rect">
            <a:avLst/>
          </a:prstGeom>
        </p:spPr>
        <p:txBody>
          <a:bodyPr anchor="t" rtlCol="false" tIns="0" lIns="0" bIns="0" rIns="0">
            <a:spAutoFit/>
          </a:bodyPr>
          <a:lstStyle/>
          <a:p>
            <a:pPr algn="ctr">
              <a:lnSpc>
                <a:spcPts val="4994"/>
              </a:lnSpc>
            </a:pPr>
            <a:r>
              <a:rPr lang="en-US" sz="3699" spc="-144">
                <a:solidFill>
                  <a:srgbClr val="FFFFFF"/>
                </a:solidFill>
                <a:latin typeface="Canva Sans"/>
              </a:rPr>
              <a:t>Flaws with modern-day advocate</a:t>
            </a:r>
          </a:p>
          <a:p>
            <a:pPr>
              <a:lnSpc>
                <a:spcPts val="4994"/>
              </a:lnSpc>
              <a:spcBef>
                <a:spcPct val="0"/>
              </a:spcBef>
            </a:pPr>
            <a:r>
              <a:rPr lang="en-US" sz="3699" spc="-144">
                <a:solidFill>
                  <a:srgbClr val="FFFFFF"/>
                </a:solidFill>
                <a:latin typeface="Canva Sans"/>
              </a:rPr>
              <a:t>hiring systems: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98777" y="8911859"/>
            <a:ext cx="525350" cy="269337"/>
          </a:xfrm>
          <a:custGeom>
            <a:avLst/>
            <a:gdLst/>
            <a:ahLst/>
            <a:cxnLst/>
            <a:rect r="r" b="b" t="t" l="l"/>
            <a:pathLst>
              <a:path h="269337" w="525350">
                <a:moveTo>
                  <a:pt x="0" y="0"/>
                </a:moveTo>
                <a:lnTo>
                  <a:pt x="525350" y="0"/>
                </a:lnTo>
                <a:lnTo>
                  <a:pt x="525350" y="269337"/>
                </a:lnTo>
                <a:lnTo>
                  <a:pt x="0" y="269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36510" y="276483"/>
            <a:ext cx="11594285" cy="7336020"/>
          </a:xfrm>
          <a:custGeom>
            <a:avLst/>
            <a:gdLst/>
            <a:ahLst/>
            <a:cxnLst/>
            <a:rect r="r" b="b" t="t" l="l"/>
            <a:pathLst>
              <a:path h="7336020" w="11594285">
                <a:moveTo>
                  <a:pt x="0" y="0"/>
                </a:moveTo>
                <a:lnTo>
                  <a:pt x="11594284" y="0"/>
                </a:lnTo>
                <a:lnTo>
                  <a:pt x="11594284" y="7336020"/>
                </a:lnTo>
                <a:lnTo>
                  <a:pt x="0" y="7336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6395869" y="1269365"/>
            <a:ext cx="10863431" cy="4892703"/>
            <a:chOff x="0" y="0"/>
            <a:chExt cx="8459470" cy="3810000"/>
          </a:xfrm>
        </p:grpSpPr>
        <p:sp>
          <p:nvSpPr>
            <p:cNvPr name="Freeform 5" id="5"/>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89"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6"/>
              <a:stretch>
                <a:fillRect l="0" t="-24006" r="0" b="-24006"/>
              </a:stretch>
            </a:blipFill>
          </p:spPr>
        </p:sp>
      </p:grpSp>
      <p:sp>
        <p:nvSpPr>
          <p:cNvPr name="Freeform 6" id="6"/>
          <p:cNvSpPr/>
          <p:nvPr/>
        </p:nvSpPr>
        <p:spPr>
          <a:xfrm flipH="false" flipV="false" rot="0">
            <a:off x="593857" y="5200650"/>
            <a:ext cx="434843" cy="268022"/>
          </a:xfrm>
          <a:custGeom>
            <a:avLst/>
            <a:gdLst/>
            <a:ahLst/>
            <a:cxnLst/>
            <a:rect r="r" b="b" t="t" l="l"/>
            <a:pathLst>
              <a:path h="268022" w="434843">
                <a:moveTo>
                  <a:pt x="0" y="0"/>
                </a:moveTo>
                <a:lnTo>
                  <a:pt x="434843" y="0"/>
                </a:lnTo>
                <a:lnTo>
                  <a:pt x="434843" y="268022"/>
                </a:lnTo>
                <a:lnTo>
                  <a:pt x="0" y="2680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1182370"/>
            <a:ext cx="4310263" cy="796925"/>
          </a:xfrm>
          <a:prstGeom prst="rect">
            <a:avLst/>
          </a:prstGeom>
        </p:spPr>
        <p:txBody>
          <a:bodyPr anchor="t" rtlCol="false" tIns="0" lIns="0" bIns="0" rIns="0">
            <a:spAutoFit/>
          </a:bodyPr>
          <a:lstStyle/>
          <a:p>
            <a:pPr marL="0" indent="0" lvl="0">
              <a:lnSpc>
                <a:spcPts val="5499"/>
              </a:lnSpc>
            </a:pPr>
            <a:r>
              <a:rPr lang="en-US" sz="5499" spc="-109">
                <a:solidFill>
                  <a:srgbClr val="FFFFFF"/>
                </a:solidFill>
                <a:latin typeface="Telegraf Medium"/>
              </a:rPr>
              <a:t>Our Solution</a:t>
            </a:r>
          </a:p>
        </p:txBody>
      </p:sp>
      <p:sp>
        <p:nvSpPr>
          <p:cNvPr name="TextBox 8" id="8"/>
          <p:cNvSpPr txBox="true"/>
          <p:nvPr/>
        </p:nvSpPr>
        <p:spPr>
          <a:xfrm rot="0">
            <a:off x="14629672" y="8853805"/>
            <a:ext cx="2629628" cy="404495"/>
          </a:xfrm>
          <a:prstGeom prst="rect">
            <a:avLst/>
          </a:prstGeom>
        </p:spPr>
        <p:txBody>
          <a:bodyPr anchor="t" rtlCol="false" tIns="0" lIns="0" bIns="0" rIns="0">
            <a:spAutoFit/>
          </a:bodyPr>
          <a:lstStyle/>
          <a:p>
            <a:pPr marL="0" indent="0" lvl="0">
              <a:lnSpc>
                <a:spcPts val="2799"/>
              </a:lnSpc>
            </a:pPr>
            <a:r>
              <a:rPr lang="en-US" sz="2799" spc="-55">
                <a:solidFill>
                  <a:srgbClr val="FFFFFF"/>
                </a:solidFill>
                <a:latin typeface="Telegraf Medium"/>
              </a:rPr>
              <a:t>JurisDictionary</a:t>
            </a:r>
          </a:p>
        </p:txBody>
      </p:sp>
      <p:sp>
        <p:nvSpPr>
          <p:cNvPr name="TextBox 9" id="9"/>
          <p:cNvSpPr txBox="true"/>
          <p:nvPr/>
        </p:nvSpPr>
        <p:spPr>
          <a:xfrm rot="0">
            <a:off x="1246122" y="5000625"/>
            <a:ext cx="9312823" cy="4421505"/>
          </a:xfrm>
          <a:prstGeom prst="rect">
            <a:avLst/>
          </a:prstGeom>
        </p:spPr>
        <p:txBody>
          <a:bodyPr anchor="t" rtlCol="false" tIns="0" lIns="0" bIns="0" rIns="0">
            <a:spAutoFit/>
          </a:bodyPr>
          <a:lstStyle/>
          <a:p>
            <a:pPr>
              <a:lnSpc>
                <a:spcPts val="5009"/>
              </a:lnSpc>
            </a:pPr>
            <a:r>
              <a:rPr lang="en-US" sz="3000" spc="-117">
                <a:solidFill>
                  <a:srgbClr val="FFFFFF"/>
                </a:solidFill>
                <a:latin typeface="Arial"/>
              </a:rPr>
              <a:t>Introducing JurisDictionary, your virtual legal counsel, here to provide expert responses to your questions with the precision and wisdom of a seasoned lawyer. Whether you're navigating the complexities of contracts, seeking legal insights, or simply curious about the law, our chatbot is your trusted companion in the world of jurisprudence.</a:t>
            </a:r>
          </a:p>
          <a:p>
            <a:pPr>
              <a:lnSpc>
                <a:spcPts val="500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98777" y="8911859"/>
            <a:ext cx="525350" cy="269337"/>
          </a:xfrm>
          <a:custGeom>
            <a:avLst/>
            <a:gdLst/>
            <a:ahLst/>
            <a:cxnLst/>
            <a:rect r="r" b="b" t="t" l="l"/>
            <a:pathLst>
              <a:path h="269337" w="525350">
                <a:moveTo>
                  <a:pt x="0" y="0"/>
                </a:moveTo>
                <a:lnTo>
                  <a:pt x="525350" y="0"/>
                </a:lnTo>
                <a:lnTo>
                  <a:pt x="525350" y="269337"/>
                </a:lnTo>
                <a:lnTo>
                  <a:pt x="0" y="269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68878" y="2046453"/>
            <a:ext cx="676208" cy="382365"/>
          </a:xfrm>
          <a:custGeom>
            <a:avLst/>
            <a:gdLst/>
            <a:ahLst/>
            <a:cxnLst/>
            <a:rect r="r" b="b" t="t" l="l"/>
            <a:pathLst>
              <a:path h="382365" w="676208">
                <a:moveTo>
                  <a:pt x="0" y="0"/>
                </a:moveTo>
                <a:lnTo>
                  <a:pt x="676208" y="0"/>
                </a:lnTo>
                <a:lnTo>
                  <a:pt x="676208" y="382365"/>
                </a:lnTo>
                <a:lnTo>
                  <a:pt x="0" y="382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4802" y="7236013"/>
            <a:ext cx="7315200" cy="3351692"/>
          </a:xfrm>
          <a:custGeom>
            <a:avLst/>
            <a:gdLst/>
            <a:ahLst/>
            <a:cxnLst/>
            <a:rect r="r" b="b" t="t" l="l"/>
            <a:pathLst>
              <a:path h="3351692" w="7315200">
                <a:moveTo>
                  <a:pt x="0" y="0"/>
                </a:moveTo>
                <a:lnTo>
                  <a:pt x="7315200" y="0"/>
                </a:lnTo>
                <a:lnTo>
                  <a:pt x="7315200" y="3351692"/>
                </a:lnTo>
                <a:lnTo>
                  <a:pt x="0" y="33516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a:grpSpLocks noChangeAspect="true"/>
          </p:cNvGrpSpPr>
          <p:nvPr/>
        </p:nvGrpSpPr>
        <p:grpSpPr>
          <a:xfrm rot="0">
            <a:off x="1028700" y="2485714"/>
            <a:ext cx="6695482" cy="6695482"/>
            <a:chOff x="0" y="0"/>
            <a:chExt cx="3282950" cy="3282950"/>
          </a:xfrm>
        </p:grpSpPr>
        <p:sp>
          <p:nvSpPr>
            <p:cNvPr name="Freeform 6" id="6"/>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8"/>
              <a:stretch>
                <a:fillRect l="-37521" t="0" r="-37521" b="0"/>
              </a:stretch>
            </a:blipFill>
          </p:spPr>
        </p:sp>
      </p:grpSp>
      <p:sp>
        <p:nvSpPr>
          <p:cNvPr name="Freeform 7" id="7"/>
          <p:cNvSpPr/>
          <p:nvPr/>
        </p:nvSpPr>
        <p:spPr>
          <a:xfrm flipH="false" flipV="false" rot="0">
            <a:off x="6353783" y="2286881"/>
            <a:ext cx="3395057" cy="845678"/>
          </a:xfrm>
          <a:custGeom>
            <a:avLst/>
            <a:gdLst/>
            <a:ahLst/>
            <a:cxnLst/>
            <a:rect r="r" b="b" t="t" l="l"/>
            <a:pathLst>
              <a:path h="845678" w="3395057">
                <a:moveTo>
                  <a:pt x="0" y="0"/>
                </a:moveTo>
                <a:lnTo>
                  <a:pt x="3395057" y="0"/>
                </a:lnTo>
                <a:lnTo>
                  <a:pt x="3395057" y="845678"/>
                </a:lnTo>
                <a:lnTo>
                  <a:pt x="0" y="8456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028700" y="941705"/>
            <a:ext cx="4039976" cy="796925"/>
          </a:xfrm>
          <a:prstGeom prst="rect">
            <a:avLst/>
          </a:prstGeom>
        </p:spPr>
        <p:txBody>
          <a:bodyPr anchor="t" rtlCol="false" tIns="0" lIns="0" bIns="0" rIns="0">
            <a:spAutoFit/>
          </a:bodyPr>
          <a:lstStyle/>
          <a:p>
            <a:pPr algn="just" marL="0" indent="0" lvl="0">
              <a:lnSpc>
                <a:spcPts val="5499"/>
              </a:lnSpc>
            </a:pPr>
            <a:r>
              <a:rPr lang="en-US" sz="5499" spc="-109">
                <a:solidFill>
                  <a:srgbClr val="FFFFFF"/>
                </a:solidFill>
                <a:latin typeface="Telegraf Medium"/>
              </a:rPr>
              <a:t>Overview</a:t>
            </a:r>
          </a:p>
        </p:txBody>
      </p:sp>
      <p:sp>
        <p:nvSpPr>
          <p:cNvPr name="TextBox 9" id="9"/>
          <p:cNvSpPr txBox="true"/>
          <p:nvPr/>
        </p:nvSpPr>
        <p:spPr>
          <a:xfrm rot="0">
            <a:off x="10865125" y="1836903"/>
            <a:ext cx="6748559" cy="6111410"/>
          </a:xfrm>
          <a:prstGeom prst="rect">
            <a:avLst/>
          </a:prstGeom>
        </p:spPr>
        <p:txBody>
          <a:bodyPr anchor="t" rtlCol="false" tIns="0" lIns="0" bIns="0" rIns="0">
            <a:spAutoFit/>
          </a:bodyPr>
          <a:lstStyle/>
          <a:p>
            <a:pPr>
              <a:lnSpc>
                <a:spcPts val="5330"/>
              </a:lnSpc>
            </a:pPr>
            <a:r>
              <a:rPr lang="en-US" sz="3230" spc="-125">
                <a:solidFill>
                  <a:srgbClr val="FFFFFF"/>
                </a:solidFill>
                <a:latin typeface="Arial"/>
              </a:rPr>
              <a:t>Our chatbot aims to demystify legal lingo, define legal ideas, and provide both educational and insightful guidance. It is made to help you make educated decisions and lead you through the legal maze, since it has a thorough understanding of the law and the ability to analyze even the most complex legal situations.</a:t>
            </a:r>
          </a:p>
        </p:txBody>
      </p:sp>
      <p:sp>
        <p:nvSpPr>
          <p:cNvPr name="TextBox 10" id="10"/>
          <p:cNvSpPr txBox="true"/>
          <p:nvPr/>
        </p:nvSpPr>
        <p:spPr>
          <a:xfrm rot="0">
            <a:off x="14629672" y="8853805"/>
            <a:ext cx="2629628" cy="404495"/>
          </a:xfrm>
          <a:prstGeom prst="rect">
            <a:avLst/>
          </a:prstGeom>
        </p:spPr>
        <p:txBody>
          <a:bodyPr anchor="t" rtlCol="false" tIns="0" lIns="0" bIns="0" rIns="0">
            <a:spAutoFit/>
          </a:bodyPr>
          <a:lstStyle/>
          <a:p>
            <a:pPr marL="0" indent="0" lvl="0">
              <a:lnSpc>
                <a:spcPts val="2799"/>
              </a:lnSpc>
            </a:pPr>
            <a:r>
              <a:rPr lang="en-US" sz="2799" spc="-55">
                <a:solidFill>
                  <a:srgbClr val="FFFFFF"/>
                </a:solidFill>
                <a:latin typeface="Telegraf Medium"/>
              </a:rPr>
              <a:t>JurisDictionary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3998777" y="8911859"/>
            <a:ext cx="525350" cy="269337"/>
          </a:xfrm>
          <a:custGeom>
            <a:avLst/>
            <a:gdLst/>
            <a:ahLst/>
            <a:cxnLst/>
            <a:rect r="r" b="b" t="t" l="l"/>
            <a:pathLst>
              <a:path h="269337" w="525350">
                <a:moveTo>
                  <a:pt x="0" y="0"/>
                </a:moveTo>
                <a:lnTo>
                  <a:pt x="525350" y="0"/>
                </a:lnTo>
                <a:lnTo>
                  <a:pt x="525350" y="269337"/>
                </a:lnTo>
                <a:lnTo>
                  <a:pt x="0" y="269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3173" y="-1205243"/>
            <a:ext cx="12478804" cy="12949702"/>
          </a:xfrm>
          <a:custGeom>
            <a:avLst/>
            <a:gdLst/>
            <a:ahLst/>
            <a:cxnLst/>
            <a:rect r="r" b="b" t="t" l="l"/>
            <a:pathLst>
              <a:path h="12949702" w="12478804">
                <a:moveTo>
                  <a:pt x="0" y="0"/>
                </a:moveTo>
                <a:lnTo>
                  <a:pt x="12478803" y="0"/>
                </a:lnTo>
                <a:lnTo>
                  <a:pt x="12478803" y="12949702"/>
                </a:lnTo>
                <a:lnTo>
                  <a:pt x="0" y="12949702"/>
                </a:lnTo>
                <a:lnTo>
                  <a:pt x="0" y="0"/>
                </a:lnTo>
                <a:close/>
              </a:path>
            </a:pathLst>
          </a:custGeom>
          <a:blipFill>
            <a:blip r:embed="rId4">
              <a:extLst>
                <a:ext uri="{96DAC541-7B7A-43D3-8B79-37D633B846F1}">
                  <asvg:svgBlip xmlns:asvg="http://schemas.microsoft.com/office/drawing/2016/SVG/main" r:embed="rId5"/>
                </a:ext>
              </a:extLst>
            </a:blip>
            <a:stretch>
              <a:fillRect l="-21744" t="-21744" r="-21744" b="-21744"/>
            </a:stretch>
          </a:blipFill>
        </p:spPr>
      </p:sp>
      <p:grpSp>
        <p:nvGrpSpPr>
          <p:cNvPr name="Group 4" id="4"/>
          <p:cNvGrpSpPr>
            <a:grpSpLocks noChangeAspect="true"/>
          </p:cNvGrpSpPr>
          <p:nvPr/>
        </p:nvGrpSpPr>
        <p:grpSpPr>
          <a:xfrm rot="0">
            <a:off x="1028700" y="707101"/>
            <a:ext cx="5909360" cy="9125016"/>
            <a:chOff x="0" y="0"/>
            <a:chExt cx="4112260" cy="6350000"/>
          </a:xfrm>
        </p:grpSpPr>
        <p:sp>
          <p:nvSpPr>
            <p:cNvPr name="Freeform 5" id="5"/>
            <p:cNvSpPr/>
            <p:nvPr/>
          </p:nvSpPr>
          <p:spPr>
            <a:xfrm flipH="false" flipV="false" rot="0">
              <a:off x="0" y="0"/>
              <a:ext cx="4112260" cy="6350000"/>
            </a:xfrm>
            <a:custGeom>
              <a:avLst/>
              <a:gdLst/>
              <a:ahLst/>
              <a:cxnLst/>
              <a:rect r="r" b="b" t="t" l="l"/>
              <a:pathLst>
                <a:path h="6350000" w="4112260">
                  <a:moveTo>
                    <a:pt x="4112260" y="623570"/>
                  </a:moveTo>
                  <a:lnTo>
                    <a:pt x="4112260" y="2641600"/>
                  </a:lnTo>
                  <a:cubicBezTo>
                    <a:pt x="4112260" y="2821940"/>
                    <a:pt x="4033520" y="2993390"/>
                    <a:pt x="3897630" y="3112770"/>
                  </a:cubicBezTo>
                  <a:lnTo>
                    <a:pt x="3897630" y="3112770"/>
                  </a:lnTo>
                  <a:cubicBezTo>
                    <a:pt x="3761740" y="3230880"/>
                    <a:pt x="3683000" y="3402330"/>
                    <a:pt x="3683000" y="3583940"/>
                  </a:cubicBezTo>
                  <a:lnTo>
                    <a:pt x="3683000" y="5726430"/>
                  </a:lnTo>
                  <a:cubicBezTo>
                    <a:pt x="3683000" y="6070600"/>
                    <a:pt x="3403600" y="6350000"/>
                    <a:pt x="3059430" y="6350000"/>
                  </a:cubicBezTo>
                  <a:lnTo>
                    <a:pt x="623570" y="6350000"/>
                  </a:lnTo>
                  <a:cubicBezTo>
                    <a:pt x="279400" y="6350000"/>
                    <a:pt x="0" y="6070600"/>
                    <a:pt x="0" y="5726430"/>
                  </a:cubicBezTo>
                  <a:lnTo>
                    <a:pt x="0" y="623570"/>
                  </a:lnTo>
                  <a:cubicBezTo>
                    <a:pt x="0" y="279400"/>
                    <a:pt x="279400" y="0"/>
                    <a:pt x="623570" y="0"/>
                  </a:cubicBezTo>
                  <a:lnTo>
                    <a:pt x="3489960" y="0"/>
                  </a:lnTo>
                  <a:cubicBezTo>
                    <a:pt x="3834130" y="0"/>
                    <a:pt x="4112260" y="279400"/>
                    <a:pt x="4112260" y="623570"/>
                  </a:cubicBezTo>
                  <a:close/>
                </a:path>
              </a:pathLst>
            </a:custGeom>
            <a:blipFill>
              <a:blip r:embed="rId6"/>
              <a:stretch>
                <a:fillRect l="-27208" t="0" r="-27208" b="0"/>
              </a:stretch>
            </a:blipFill>
          </p:spPr>
        </p:sp>
      </p:grpSp>
      <p:sp>
        <p:nvSpPr>
          <p:cNvPr name="TextBox 6" id="6"/>
          <p:cNvSpPr txBox="true"/>
          <p:nvPr/>
        </p:nvSpPr>
        <p:spPr>
          <a:xfrm rot="0">
            <a:off x="7994146" y="892538"/>
            <a:ext cx="9778960" cy="2301874"/>
          </a:xfrm>
          <a:prstGeom prst="rect">
            <a:avLst/>
          </a:prstGeom>
        </p:spPr>
        <p:txBody>
          <a:bodyPr anchor="t" rtlCol="false" tIns="0" lIns="0" bIns="0" rIns="0">
            <a:spAutoFit/>
          </a:bodyPr>
          <a:lstStyle/>
          <a:p>
            <a:pPr marL="0" indent="0" lvl="0">
              <a:lnSpc>
                <a:spcPts val="8499"/>
              </a:lnSpc>
            </a:pPr>
            <a:r>
              <a:rPr lang="en-US" sz="8499" spc="-169">
                <a:solidFill>
                  <a:srgbClr val="FFFFFF"/>
                </a:solidFill>
                <a:latin typeface="Telegraf Medium"/>
              </a:rPr>
              <a:t>Collection of Data and Training Model</a:t>
            </a:r>
          </a:p>
        </p:txBody>
      </p:sp>
      <p:sp>
        <p:nvSpPr>
          <p:cNvPr name="TextBox 7" id="7"/>
          <p:cNvSpPr txBox="true"/>
          <p:nvPr/>
        </p:nvSpPr>
        <p:spPr>
          <a:xfrm rot="0">
            <a:off x="14629672" y="8853805"/>
            <a:ext cx="2629628" cy="404495"/>
          </a:xfrm>
          <a:prstGeom prst="rect">
            <a:avLst/>
          </a:prstGeom>
        </p:spPr>
        <p:txBody>
          <a:bodyPr anchor="t" rtlCol="false" tIns="0" lIns="0" bIns="0" rIns="0">
            <a:spAutoFit/>
          </a:bodyPr>
          <a:lstStyle/>
          <a:p>
            <a:pPr marL="0" indent="0" lvl="0">
              <a:lnSpc>
                <a:spcPts val="2799"/>
              </a:lnSpc>
            </a:pPr>
            <a:r>
              <a:rPr lang="en-US" sz="2799" spc="-55">
                <a:solidFill>
                  <a:srgbClr val="FFFFFF"/>
                </a:solidFill>
                <a:latin typeface="Telegraf Medium"/>
              </a:rPr>
              <a:t>JurisDictionary</a:t>
            </a:r>
          </a:p>
        </p:txBody>
      </p:sp>
      <p:sp>
        <p:nvSpPr>
          <p:cNvPr name="TextBox 8" id="8"/>
          <p:cNvSpPr txBox="true"/>
          <p:nvPr/>
        </p:nvSpPr>
        <p:spPr>
          <a:xfrm rot="0">
            <a:off x="8551465" y="3294079"/>
            <a:ext cx="8664324" cy="5887117"/>
          </a:xfrm>
          <a:prstGeom prst="rect">
            <a:avLst/>
          </a:prstGeom>
        </p:spPr>
        <p:txBody>
          <a:bodyPr anchor="t" rtlCol="false" tIns="0" lIns="0" bIns="0" rIns="0">
            <a:spAutoFit/>
          </a:bodyPr>
          <a:lstStyle/>
          <a:p>
            <a:pPr marL="742588" indent="-371294" lvl="1">
              <a:lnSpc>
                <a:spcPts val="5847"/>
              </a:lnSpc>
              <a:buFont typeface="Arial"/>
              <a:buChar char="•"/>
            </a:pPr>
            <a:r>
              <a:rPr lang="en-US" sz="3439" spc="-68">
                <a:solidFill>
                  <a:srgbClr val="FFFFFF"/>
                </a:solidFill>
                <a:latin typeface="Arial"/>
              </a:rPr>
              <a:t>Reading through legal handbooks and encyclopedias.</a:t>
            </a:r>
          </a:p>
          <a:p>
            <a:pPr marL="742588" indent="-371294" lvl="1">
              <a:lnSpc>
                <a:spcPts val="5847"/>
              </a:lnSpc>
              <a:buFont typeface="Arial"/>
              <a:buChar char="•"/>
            </a:pPr>
            <a:r>
              <a:rPr lang="en-US" sz="3439" spc="-68">
                <a:solidFill>
                  <a:srgbClr val="FFFFFF"/>
                </a:solidFill>
                <a:latin typeface="Arial"/>
              </a:rPr>
              <a:t>Identifying important data.</a:t>
            </a:r>
          </a:p>
          <a:p>
            <a:pPr marL="742588" indent="-371294" lvl="1">
              <a:lnSpc>
                <a:spcPts val="5847"/>
              </a:lnSpc>
              <a:buFont typeface="Arial"/>
              <a:buChar char="•"/>
            </a:pPr>
            <a:r>
              <a:rPr lang="en-US" sz="3439" spc="-68">
                <a:solidFill>
                  <a:srgbClr val="FFFFFF"/>
                </a:solidFill>
                <a:latin typeface="Arial"/>
              </a:rPr>
              <a:t>Cleaning it in order to feed it to the model.</a:t>
            </a:r>
          </a:p>
          <a:p>
            <a:pPr marL="742588" indent="-371294" lvl="1">
              <a:lnSpc>
                <a:spcPts val="5847"/>
              </a:lnSpc>
              <a:buFont typeface="Arial"/>
              <a:buChar char="•"/>
            </a:pPr>
            <a:r>
              <a:rPr lang="en-US" sz="3439" spc="-68">
                <a:solidFill>
                  <a:srgbClr val="FFFFFF"/>
                </a:solidFill>
                <a:latin typeface="Arial"/>
              </a:rPr>
              <a:t>Feeding in required documents and data.</a:t>
            </a:r>
          </a:p>
          <a:p>
            <a:pPr marL="742588" indent="-371294" lvl="1">
              <a:lnSpc>
                <a:spcPts val="5847"/>
              </a:lnSpc>
              <a:buFont typeface="Arial"/>
              <a:buChar char="•"/>
            </a:pPr>
            <a:r>
              <a:rPr lang="en-US" sz="3439" spc="-68">
                <a:solidFill>
                  <a:srgbClr val="FFFFFF"/>
                </a:solidFill>
                <a:latin typeface="Arial"/>
              </a:rPr>
              <a:t>Training the model on legal phrases and legalese.</a:t>
            </a:r>
          </a:p>
          <a:p>
            <a:pPr>
              <a:lnSpc>
                <a:spcPts val="584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603457">
            <a:off x="-1774715" y="-964862"/>
            <a:ext cx="12478804" cy="12949702"/>
          </a:xfrm>
          <a:custGeom>
            <a:avLst/>
            <a:gdLst/>
            <a:ahLst/>
            <a:cxnLst/>
            <a:rect r="r" b="b" t="t" l="l"/>
            <a:pathLst>
              <a:path h="12949702" w="12478804">
                <a:moveTo>
                  <a:pt x="0" y="0"/>
                </a:moveTo>
                <a:lnTo>
                  <a:pt x="12478804" y="0"/>
                </a:lnTo>
                <a:lnTo>
                  <a:pt x="12478804" y="12949702"/>
                </a:lnTo>
                <a:lnTo>
                  <a:pt x="0" y="129497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02293" y="996860"/>
            <a:ext cx="7044179" cy="1225549"/>
          </a:xfrm>
          <a:prstGeom prst="rect">
            <a:avLst/>
          </a:prstGeom>
        </p:spPr>
        <p:txBody>
          <a:bodyPr anchor="t" rtlCol="false" tIns="0" lIns="0" bIns="0" rIns="0">
            <a:spAutoFit/>
          </a:bodyPr>
          <a:lstStyle/>
          <a:p>
            <a:pPr algn="just" marL="0" indent="0" lvl="0">
              <a:lnSpc>
                <a:spcPts val="8499"/>
              </a:lnSpc>
            </a:pPr>
            <a:r>
              <a:rPr lang="en-US" sz="8499" spc="-169">
                <a:solidFill>
                  <a:srgbClr val="FFFFFF"/>
                </a:solidFill>
                <a:latin typeface="Telegraf Medium"/>
              </a:rPr>
              <a:t>Modules used</a:t>
            </a:r>
          </a:p>
        </p:txBody>
      </p:sp>
      <p:sp>
        <p:nvSpPr>
          <p:cNvPr name="Freeform 4" id="4"/>
          <p:cNvSpPr/>
          <p:nvPr/>
        </p:nvSpPr>
        <p:spPr>
          <a:xfrm flipH="false" flipV="false" rot="0">
            <a:off x="10462661" y="2733898"/>
            <a:ext cx="953959" cy="953959"/>
          </a:xfrm>
          <a:custGeom>
            <a:avLst/>
            <a:gdLst/>
            <a:ahLst/>
            <a:cxnLst/>
            <a:rect r="r" b="b" t="t" l="l"/>
            <a:pathLst>
              <a:path h="953959" w="953959">
                <a:moveTo>
                  <a:pt x="0" y="0"/>
                </a:moveTo>
                <a:lnTo>
                  <a:pt x="953959" y="0"/>
                </a:lnTo>
                <a:lnTo>
                  <a:pt x="953959" y="953959"/>
                </a:lnTo>
                <a:lnTo>
                  <a:pt x="0" y="9539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462661" y="4021232"/>
            <a:ext cx="954405" cy="954405"/>
          </a:xfrm>
          <a:custGeom>
            <a:avLst/>
            <a:gdLst/>
            <a:ahLst/>
            <a:cxnLst/>
            <a:rect r="r" b="b" t="t" l="l"/>
            <a:pathLst>
              <a:path h="954405" w="954405">
                <a:moveTo>
                  <a:pt x="0" y="0"/>
                </a:moveTo>
                <a:lnTo>
                  <a:pt x="954405" y="0"/>
                </a:lnTo>
                <a:lnTo>
                  <a:pt x="954405" y="954405"/>
                </a:lnTo>
                <a:lnTo>
                  <a:pt x="0" y="954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2020694" y="4230052"/>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Langchain</a:t>
            </a:r>
          </a:p>
        </p:txBody>
      </p:sp>
      <p:sp>
        <p:nvSpPr>
          <p:cNvPr name="TextBox 7" id="7"/>
          <p:cNvSpPr txBox="true"/>
          <p:nvPr/>
        </p:nvSpPr>
        <p:spPr>
          <a:xfrm rot="0">
            <a:off x="12020694" y="5471889"/>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FAISS-CPU</a:t>
            </a:r>
          </a:p>
        </p:txBody>
      </p:sp>
      <p:sp>
        <p:nvSpPr>
          <p:cNvPr name="Freeform 8" id="8"/>
          <p:cNvSpPr/>
          <p:nvPr/>
        </p:nvSpPr>
        <p:spPr>
          <a:xfrm flipH="false" flipV="false" rot="0">
            <a:off x="10443611" y="5309012"/>
            <a:ext cx="954405" cy="954405"/>
          </a:xfrm>
          <a:custGeom>
            <a:avLst/>
            <a:gdLst/>
            <a:ahLst/>
            <a:cxnLst/>
            <a:rect r="r" b="b" t="t" l="l"/>
            <a:pathLst>
              <a:path h="954405" w="954405">
                <a:moveTo>
                  <a:pt x="0" y="0"/>
                </a:moveTo>
                <a:lnTo>
                  <a:pt x="954405" y="0"/>
                </a:lnTo>
                <a:lnTo>
                  <a:pt x="954405" y="954405"/>
                </a:lnTo>
                <a:lnTo>
                  <a:pt x="0" y="954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2020694" y="6807294"/>
            <a:ext cx="6162560" cy="495300"/>
          </a:xfrm>
          <a:prstGeom prst="rect">
            <a:avLst/>
          </a:prstGeom>
        </p:spPr>
        <p:txBody>
          <a:bodyPr anchor="t" rtlCol="false" tIns="0" lIns="0" bIns="0" rIns="0">
            <a:spAutoFit/>
          </a:bodyPr>
          <a:lstStyle/>
          <a:p>
            <a:pPr algn="l" marL="0" indent="0" lvl="1">
              <a:lnSpc>
                <a:spcPts val="4050"/>
              </a:lnSpc>
              <a:spcBef>
                <a:spcPct val="0"/>
              </a:spcBef>
            </a:pPr>
            <a:r>
              <a:rPr lang="en-US" sz="3000" spc="-117">
                <a:solidFill>
                  <a:srgbClr val="FFFFFF"/>
                </a:solidFill>
                <a:latin typeface="Canva Sans"/>
              </a:rPr>
              <a:t>PyPDF</a:t>
            </a:r>
          </a:p>
        </p:txBody>
      </p:sp>
      <p:sp>
        <p:nvSpPr>
          <p:cNvPr name="Freeform 10" id="10"/>
          <p:cNvSpPr/>
          <p:nvPr/>
        </p:nvSpPr>
        <p:spPr>
          <a:xfrm flipH="false" flipV="false" rot="0">
            <a:off x="10462661" y="6596792"/>
            <a:ext cx="954405" cy="954405"/>
          </a:xfrm>
          <a:custGeom>
            <a:avLst/>
            <a:gdLst/>
            <a:ahLst/>
            <a:cxnLst/>
            <a:rect r="r" b="b" t="t" l="l"/>
            <a:pathLst>
              <a:path h="954405" w="954405">
                <a:moveTo>
                  <a:pt x="0" y="0"/>
                </a:moveTo>
                <a:lnTo>
                  <a:pt x="954405" y="0"/>
                </a:lnTo>
                <a:lnTo>
                  <a:pt x="954405" y="954405"/>
                </a:lnTo>
                <a:lnTo>
                  <a:pt x="0" y="954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462661" y="7884572"/>
            <a:ext cx="954405" cy="954405"/>
          </a:xfrm>
          <a:custGeom>
            <a:avLst/>
            <a:gdLst/>
            <a:ahLst/>
            <a:cxnLst/>
            <a:rect r="r" b="b" t="t" l="l"/>
            <a:pathLst>
              <a:path h="954405" w="954405">
                <a:moveTo>
                  <a:pt x="0" y="0"/>
                </a:moveTo>
                <a:lnTo>
                  <a:pt x="954405" y="0"/>
                </a:lnTo>
                <a:lnTo>
                  <a:pt x="954405" y="954405"/>
                </a:lnTo>
                <a:lnTo>
                  <a:pt x="0" y="9544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2020694" y="2944177"/>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Tiktoken</a:t>
            </a:r>
          </a:p>
        </p:txBody>
      </p:sp>
      <p:sp>
        <p:nvSpPr>
          <p:cNvPr name="Freeform 13" id="13"/>
          <p:cNvSpPr/>
          <p:nvPr/>
        </p:nvSpPr>
        <p:spPr>
          <a:xfrm flipH="false" flipV="false" rot="0">
            <a:off x="10462661" y="1448023"/>
            <a:ext cx="953959" cy="953959"/>
          </a:xfrm>
          <a:custGeom>
            <a:avLst/>
            <a:gdLst/>
            <a:ahLst/>
            <a:cxnLst/>
            <a:rect r="r" b="b" t="t" l="l"/>
            <a:pathLst>
              <a:path h="953959" w="953959">
                <a:moveTo>
                  <a:pt x="0" y="0"/>
                </a:moveTo>
                <a:lnTo>
                  <a:pt x="953959" y="0"/>
                </a:lnTo>
                <a:lnTo>
                  <a:pt x="953959" y="953959"/>
                </a:lnTo>
                <a:lnTo>
                  <a:pt x="0" y="9539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2020694" y="1658302"/>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OpenAI</a:t>
            </a:r>
          </a:p>
        </p:txBody>
      </p:sp>
      <p:sp>
        <p:nvSpPr>
          <p:cNvPr name="TextBox 15" id="15"/>
          <p:cNvSpPr txBox="true"/>
          <p:nvPr/>
        </p:nvSpPr>
        <p:spPr>
          <a:xfrm rot="0">
            <a:off x="12020694" y="8095074"/>
            <a:ext cx="6267306" cy="495300"/>
          </a:xfrm>
          <a:prstGeom prst="rect">
            <a:avLst/>
          </a:prstGeom>
        </p:spPr>
        <p:txBody>
          <a:bodyPr anchor="t" rtlCol="false" tIns="0" lIns="0" bIns="0" rIns="0">
            <a:spAutoFit/>
          </a:bodyPr>
          <a:lstStyle/>
          <a:p>
            <a:pPr>
              <a:lnSpc>
                <a:spcPts val="4050"/>
              </a:lnSpc>
            </a:pPr>
            <a:r>
              <a:rPr lang="en-US" sz="3000" spc="-117">
                <a:solidFill>
                  <a:srgbClr val="FFFFFF"/>
                </a:solidFill>
                <a:latin typeface="Canva Sans"/>
              </a:rPr>
              <a:t>Streamlit</a:t>
            </a:r>
          </a:p>
        </p:txBody>
      </p:sp>
      <p:sp>
        <p:nvSpPr>
          <p:cNvPr name="Freeform 16" id="16"/>
          <p:cNvSpPr/>
          <p:nvPr/>
        </p:nvSpPr>
        <p:spPr>
          <a:xfrm flipH="false" flipV="false" rot="0">
            <a:off x="14104322" y="9258300"/>
            <a:ext cx="525350" cy="269337"/>
          </a:xfrm>
          <a:custGeom>
            <a:avLst/>
            <a:gdLst/>
            <a:ahLst/>
            <a:cxnLst/>
            <a:rect r="r" b="b" t="t" l="l"/>
            <a:pathLst>
              <a:path h="269337" w="525350">
                <a:moveTo>
                  <a:pt x="0" y="0"/>
                </a:moveTo>
                <a:lnTo>
                  <a:pt x="525350" y="0"/>
                </a:lnTo>
                <a:lnTo>
                  <a:pt x="525350" y="269337"/>
                </a:lnTo>
                <a:lnTo>
                  <a:pt x="0" y="2693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4773879" y="9167276"/>
            <a:ext cx="2629628" cy="404495"/>
          </a:xfrm>
          <a:prstGeom prst="rect">
            <a:avLst/>
          </a:prstGeom>
        </p:spPr>
        <p:txBody>
          <a:bodyPr anchor="t" rtlCol="false" tIns="0" lIns="0" bIns="0" rIns="0">
            <a:spAutoFit/>
          </a:bodyPr>
          <a:lstStyle/>
          <a:p>
            <a:pPr marL="0" indent="0" lvl="0">
              <a:lnSpc>
                <a:spcPts val="2799"/>
              </a:lnSpc>
            </a:pPr>
            <a:r>
              <a:rPr lang="en-US" sz="2799" spc="-55">
                <a:solidFill>
                  <a:srgbClr val="FFFFFF"/>
                </a:solidFill>
                <a:latin typeface="Telegraf Medium"/>
              </a:rPr>
              <a:t>JurisDictionary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DAFwYdX4zZY</dc:identifier>
  <dcterms:modified xsi:type="dcterms:W3CDTF">2011-08-01T06:04:30Z</dcterms:modified>
  <cp:revision>1</cp:revision>
  <dc:title>Dark Neon Green Modern Pitch Deck Presentation</dc:title>
</cp:coreProperties>
</file>